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75" r:id="rId2"/>
    <p:sldId id="256" r:id="rId3"/>
    <p:sldId id="257" r:id="rId4"/>
    <p:sldId id="262" r:id="rId5"/>
    <p:sldId id="258" r:id="rId6"/>
    <p:sldId id="260" r:id="rId7"/>
    <p:sldId id="263" r:id="rId8"/>
    <p:sldId id="264" r:id="rId9"/>
    <p:sldId id="265" r:id="rId10"/>
    <p:sldId id="259" r:id="rId11"/>
    <p:sldId id="266" r:id="rId12"/>
    <p:sldId id="267" r:id="rId13"/>
    <p:sldId id="261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14630400" cy="8229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90C3E7"/>
    <a:srgbClr val="DC2626"/>
    <a:srgbClr val="57A0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927" autoAdjust="0"/>
    <p:restoredTop sz="96449" autoAdjust="0"/>
  </p:normalViewPr>
  <p:slideViewPr>
    <p:cSldViewPr snapToGrid="0" snapToObjects="1">
      <p:cViewPr varScale="1">
        <p:scale>
          <a:sx n="87" d="100"/>
          <a:sy n="87" d="100"/>
        </p:scale>
        <p:origin x="114" y="300"/>
      </p:cViewPr>
      <p:guideLst>
        <p:guide orient="horz" pos="2184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F22999-AC2D-4C6B-A616-F94F24AE48EA}" type="datetimeFigureOut">
              <a:rPr lang="en-NA" smtClean="0"/>
              <a:t>22 Jun 2026</a:t>
            </a:fld>
            <a:endParaRPr lang="en-N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EB3F8B-F162-4D13-8261-95C6FB184871}" type="slidenum">
              <a:rPr lang="en-NA" smtClean="0"/>
              <a:t>‹#›</a:t>
            </a:fld>
            <a:endParaRPr lang="en-NA"/>
          </a:p>
        </p:txBody>
      </p:sp>
    </p:spTree>
    <p:extLst>
      <p:ext uri="{BB962C8B-B14F-4D97-AF65-F5344CB8AC3E}">
        <p14:creationId xmlns:p14="http://schemas.microsoft.com/office/powerpoint/2010/main" val="2728944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EB3F8B-F162-4D13-8261-95C6FB184871}" type="slidenum">
              <a:rPr lang="en-NA" smtClean="0"/>
              <a:t>2</a:t>
            </a:fld>
            <a:endParaRPr lang="en-NA"/>
          </a:p>
        </p:txBody>
      </p:sp>
    </p:spTree>
    <p:extLst>
      <p:ext uri="{BB962C8B-B14F-4D97-AF65-F5344CB8AC3E}">
        <p14:creationId xmlns:p14="http://schemas.microsoft.com/office/powerpoint/2010/main" val="4228194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EB3F8B-F162-4D13-8261-95C6FB184871}" type="slidenum">
              <a:rPr lang="en-NA" smtClean="0"/>
              <a:t>10</a:t>
            </a:fld>
            <a:endParaRPr lang="en-NA"/>
          </a:p>
        </p:txBody>
      </p:sp>
    </p:spTree>
    <p:extLst>
      <p:ext uri="{BB962C8B-B14F-4D97-AF65-F5344CB8AC3E}">
        <p14:creationId xmlns:p14="http://schemas.microsoft.com/office/powerpoint/2010/main" val="11096777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F15448A-49CB-C6AC-0B83-4CFB7452C0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0628" y="103478"/>
            <a:ext cx="643398" cy="559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 userDrawn="1">
          <p15:clr>
            <a:srgbClr val="FBAE40"/>
          </p15:clr>
        </p15:guide>
        <p15:guide id="2" pos="4608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3770BE-5CE8-7F78-E136-A95EAAB8C2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4" y="0"/>
            <a:ext cx="14622626" cy="8229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876B596-D675-720F-676A-05355F422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5222" y="172443"/>
            <a:ext cx="1217220" cy="1061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042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283A53DA-86C4-9FB1-DFC5-3170D971BD0C}"/>
              </a:ext>
            </a:extLst>
          </p:cNvPr>
          <p:cNvSpPr/>
          <p:nvPr/>
        </p:nvSpPr>
        <p:spPr>
          <a:xfrm>
            <a:off x="4965454" y="6275583"/>
            <a:ext cx="9591381" cy="123964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NA" sz="1200" b="1" dirty="0">
                <a:solidFill>
                  <a:srgbClr val="FF0000"/>
                </a:solidFill>
                <a:latin typeface="Aptos"/>
              </a:rPr>
              <a:t>Beyond ERP Alerts. Beyond Averages. Into Inventory Risk Intelligence.</a:t>
            </a:r>
          </a:p>
          <a:p>
            <a:r>
              <a:rPr lang="en-NA" sz="1200" dirty="0">
                <a:solidFill>
                  <a:srgbClr val="64748B"/>
                </a:solidFill>
                <a:latin typeface="Aptos"/>
              </a:rPr>
              <a:t>Traditional ERP systems can show stock levels and reorder warnings.</a:t>
            </a:r>
          </a:p>
          <a:p>
            <a:endParaRPr lang="en-US" sz="1200" dirty="0">
              <a:solidFill>
                <a:srgbClr val="64748B"/>
              </a:solidFill>
              <a:latin typeface="Aptos"/>
            </a:endParaRPr>
          </a:p>
          <a:p>
            <a:r>
              <a:rPr lang="en-NA" sz="1200" b="1" dirty="0">
                <a:solidFill>
                  <a:srgbClr val="FF0000"/>
                </a:solidFill>
                <a:latin typeface="Aptos"/>
              </a:rPr>
              <a:t>The Inventory Watchdog explains the risk behind the numbers</a:t>
            </a:r>
            <a:r>
              <a:rPr lang="en-NA" sz="1200" b="1" dirty="0">
                <a:solidFill>
                  <a:srgbClr val="64748B"/>
                </a:solidFill>
                <a:latin typeface="Aptos"/>
              </a:rPr>
              <a:t> </a:t>
            </a:r>
            <a:r>
              <a:rPr lang="en-NA" sz="1200" dirty="0">
                <a:solidFill>
                  <a:srgbClr val="64748B"/>
                </a:solidFill>
                <a:latin typeface="Aptos"/>
              </a:rPr>
              <a:t>— detecting unstable consumption, unpredictable supplier lead times, delivery gaps, low-confidence forecasts and hidden stockout exposure.</a:t>
            </a:r>
          </a:p>
          <a:p>
            <a:r>
              <a:rPr lang="en-NA" sz="1200" dirty="0">
                <a:solidFill>
                  <a:srgbClr val="64748B"/>
                </a:solidFill>
                <a:latin typeface="Aptos"/>
              </a:rPr>
              <a:t>It does not only tell you what stock you have.</a:t>
            </a:r>
            <a:r>
              <a:rPr lang="en-US" sz="1200" dirty="0">
                <a:solidFill>
                  <a:srgbClr val="64748B"/>
                </a:solidFill>
                <a:latin typeface="Aptos"/>
              </a:rPr>
              <a:t> </a:t>
            </a:r>
            <a:r>
              <a:rPr lang="en-NA" sz="1200" dirty="0">
                <a:solidFill>
                  <a:srgbClr val="64748B"/>
                </a:solidFill>
                <a:latin typeface="Aptos"/>
              </a:rPr>
              <a:t>It tells you what can go wrong, why it matters, and what procurement should do next.</a:t>
            </a:r>
            <a:endParaRPr lang="en-NA" sz="1600" dirty="0">
              <a:solidFill>
                <a:srgbClr val="64748B"/>
              </a:solidFill>
              <a:latin typeface="Aptos"/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97CF7E9-8681-45FA-039A-9DF487AFCE92}"/>
              </a:ext>
            </a:extLst>
          </p:cNvPr>
          <p:cNvGrpSpPr/>
          <p:nvPr/>
        </p:nvGrpSpPr>
        <p:grpSpPr>
          <a:xfrm>
            <a:off x="247477" y="800280"/>
            <a:ext cx="4610273" cy="2191316"/>
            <a:chOff x="247477" y="1343205"/>
            <a:chExt cx="5032124" cy="2191316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B0FCFD18-AFD0-A0A2-9A30-B9C8AD7ACC45}"/>
                </a:ext>
              </a:extLst>
            </p:cNvPr>
            <p:cNvGrpSpPr/>
            <p:nvPr/>
          </p:nvGrpSpPr>
          <p:grpSpPr>
            <a:xfrm>
              <a:off x="247477" y="1407196"/>
              <a:ext cx="5028123" cy="2127325"/>
              <a:chOff x="247477" y="1407196"/>
              <a:chExt cx="5028123" cy="2127325"/>
            </a:xfrm>
          </p:grpSpPr>
          <p:sp>
            <p:nvSpPr>
              <p:cNvPr id="29" name="Rounded Rectangle 6">
                <a:extLst>
                  <a:ext uri="{FF2B5EF4-FFF2-40B4-BE49-F238E27FC236}">
                    <a16:creationId xmlns:a16="http://schemas.microsoft.com/office/drawing/2014/main" id="{0E5C5EB4-95F3-958F-7140-22F79F32BBC6}"/>
                  </a:ext>
                </a:extLst>
              </p:cNvPr>
              <p:cNvSpPr/>
              <p:nvPr/>
            </p:nvSpPr>
            <p:spPr>
              <a:xfrm>
                <a:off x="251479" y="1407196"/>
                <a:ext cx="5024121" cy="2127325"/>
              </a:xfrm>
              <a:prstGeom prst="roundRect">
                <a:avLst>
                  <a:gd name="adj" fmla="val 10785"/>
                </a:avLst>
              </a:prstGeom>
              <a:solidFill>
                <a:srgbClr val="FFFFFF"/>
              </a:solidFill>
              <a:ln w="12700">
                <a:solidFill>
                  <a:srgbClr val="E5E7EB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8AE34CE-0CEB-5938-A3E2-F5E38FF95BB6}"/>
                  </a:ext>
                </a:extLst>
              </p:cNvPr>
              <p:cNvSpPr/>
              <p:nvPr/>
            </p:nvSpPr>
            <p:spPr>
              <a:xfrm>
                <a:off x="247477" y="1407196"/>
                <a:ext cx="124134" cy="2127325"/>
              </a:xfrm>
              <a:prstGeom prst="rect">
                <a:avLst/>
              </a:prstGeom>
              <a:solidFill>
                <a:srgbClr val="DC262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dirty="0"/>
              </a:p>
            </p:txBody>
          </p:sp>
        </p:grpSp>
        <p:sp>
          <p:nvSpPr>
            <p:cNvPr id="5" name="TextBox 4"/>
            <p:cNvSpPr txBox="1"/>
            <p:nvPr/>
          </p:nvSpPr>
          <p:spPr>
            <a:xfrm>
              <a:off x="417018" y="1343205"/>
              <a:ext cx="4862583" cy="163094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Autofit/>
            </a:bodyPr>
            <a:lstStyle>
              <a:defPPr>
                <a:defRPr lang="en-US"/>
              </a:defPPr>
              <a:lvl1pPr>
                <a:defRPr sz="2100" b="1" i="0">
                  <a:solidFill>
                    <a:srgbClr val="00B4D8"/>
                  </a:solidFill>
                  <a:latin typeface="Aptos"/>
                </a:defRPr>
              </a:lvl1pPr>
            </a:lstStyle>
            <a:p>
              <a:r>
                <a:rPr sz="32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Inventory Risk</a:t>
              </a:r>
              <a:r>
                <a:rPr lang="en-US" sz="32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sz="32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Intelligence </a:t>
              </a:r>
              <a:br>
                <a:rPr lang="en-US" sz="32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en-US" sz="1600" b="0" dirty="0">
                  <a:solidFill>
                    <a:srgbClr val="64748B"/>
                  </a:solidFill>
                </a:rPr>
                <a:t>For</a:t>
              </a:r>
              <a:r>
                <a:rPr sz="1600" b="0" dirty="0">
                  <a:solidFill>
                    <a:srgbClr val="64748B"/>
                  </a:solidFill>
                </a:rPr>
                <a:t> Mining, Heavy Industry, Procurement, Stores and Operations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540CE6D-ECE7-B9E0-92E0-CEF938EF7022}"/>
              </a:ext>
            </a:extLst>
          </p:cNvPr>
          <p:cNvGrpSpPr/>
          <p:nvPr/>
        </p:nvGrpSpPr>
        <p:grpSpPr>
          <a:xfrm>
            <a:off x="251479" y="3312884"/>
            <a:ext cx="4606271" cy="2127325"/>
            <a:chOff x="493395" y="4800600"/>
            <a:chExt cx="5212080" cy="1097280"/>
          </a:xfrm>
        </p:grpSpPr>
        <p:sp>
          <p:nvSpPr>
            <p:cNvPr id="7" name="Rounded Rectangle 6"/>
            <p:cNvSpPr/>
            <p:nvPr/>
          </p:nvSpPr>
          <p:spPr>
            <a:xfrm>
              <a:off x="493395" y="4800600"/>
              <a:ext cx="5212080" cy="1097280"/>
            </a:xfrm>
            <a:prstGeom prst="roundRect">
              <a:avLst>
                <a:gd name="adj" fmla="val 10785"/>
              </a:avLst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493395" y="4800600"/>
              <a:ext cx="128778" cy="109728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04088" y="4803626"/>
              <a:ext cx="4919472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 fontScale="85000" lnSpcReduction="10000"/>
            </a:bodyPr>
            <a:lstStyle/>
            <a:p>
              <a:pPr algn="l">
                <a:defRPr sz="1600" b="1" i="0">
                  <a:solidFill>
                    <a:srgbClr val="111827"/>
                  </a:solidFill>
                  <a:latin typeface="Aptos"/>
                </a:defRPr>
              </a:pPr>
              <a:r>
                <a:rPr sz="3200" dirty="0"/>
                <a:t>Unique </a:t>
              </a:r>
              <a:r>
                <a:rPr lang="en-US" sz="3200" dirty="0"/>
                <a:t>I</a:t>
              </a:r>
              <a:r>
                <a:rPr sz="3200" dirty="0"/>
                <a:t>ntelligence </a:t>
              </a:r>
              <a:r>
                <a:rPr lang="en-US" sz="3200" dirty="0"/>
                <a:t>L</a:t>
              </a:r>
              <a:r>
                <a:rPr sz="3200" dirty="0"/>
                <a:t>ayer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64623" y="5070595"/>
              <a:ext cx="4892040" cy="736100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 lnSpcReduction="10000"/>
            </a:bodyPr>
            <a:lstStyle/>
            <a:p>
              <a:pPr>
                <a:defRPr sz="1300" b="0" i="0">
                  <a:solidFill>
                    <a:srgbClr val="64748B"/>
                  </a:solidFill>
                  <a:latin typeface="Aptos"/>
                </a:defRPr>
              </a:pPr>
              <a:r>
                <a:rPr sz="1600" dirty="0"/>
                <a:t>Now includes variability and predictability insight using standard deviation and coefficient of variation.</a:t>
              </a:r>
              <a:br>
                <a:rPr lang="en-US" sz="1600" dirty="0"/>
              </a:br>
              <a:br>
                <a:rPr lang="en-US" sz="1600" dirty="0"/>
              </a:br>
              <a:r>
                <a:rPr lang="en-NA" sz="1600" dirty="0"/>
                <a:t>When averages hide danger, the Watchdog warns you.</a:t>
              </a:r>
              <a:endParaRPr sz="1600" dirty="0"/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2CC0656C-6ECA-6DB3-0BBA-B0B56B8040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9056" y="723900"/>
            <a:ext cx="9591382" cy="5486151"/>
          </a:xfrm>
          <a:prstGeom prst="roundRect">
            <a:avLst>
              <a:gd name="adj" fmla="val 3848"/>
            </a:avLst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7729195-F190-EE58-C9F0-5BA84181AD88}"/>
              </a:ext>
            </a:extLst>
          </p:cNvPr>
          <p:cNvSpPr/>
          <p:nvPr/>
        </p:nvSpPr>
        <p:spPr>
          <a:xfrm>
            <a:off x="978408" y="0"/>
            <a:ext cx="13651992" cy="65836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02D6A5C-C0A9-7D07-8CD4-DB675CF01B76}"/>
              </a:ext>
            </a:extLst>
          </p:cNvPr>
          <p:cNvSpPr txBox="1"/>
          <p:nvPr/>
        </p:nvSpPr>
        <p:spPr>
          <a:xfrm>
            <a:off x="1009239" y="155448"/>
            <a:ext cx="3657600" cy="329184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l">
              <a:defRPr sz="1700" b="1" i="0">
                <a:solidFill>
                  <a:srgbClr val="FFFFFF"/>
                </a:solidFill>
                <a:latin typeface="Aptos"/>
              </a:defRPr>
            </a:pPr>
            <a:r>
              <a:rPr dirty="0"/>
              <a:t>Tara Nawa Inventory Watchdog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0F126E9-DF18-1C46-DFA5-291C35D29CCD}"/>
              </a:ext>
            </a:extLst>
          </p:cNvPr>
          <p:cNvSpPr txBox="1"/>
          <p:nvPr/>
        </p:nvSpPr>
        <p:spPr>
          <a:xfrm>
            <a:off x="14036040" y="173736"/>
            <a:ext cx="411480" cy="274320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r">
              <a:defRPr sz="1400" b="0" i="0">
                <a:solidFill>
                  <a:srgbClr val="CBD5E1"/>
                </a:solidFill>
                <a:latin typeface="Aptos"/>
              </a:defRPr>
            </a:pPr>
            <a:r>
              <a:rPr lang="en-US" dirty="0"/>
              <a:t>01</a:t>
            </a:r>
            <a:endParaRPr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E7DDC7B-59A4-38FF-C0E3-2480371619E2}"/>
              </a:ext>
            </a:extLst>
          </p:cNvPr>
          <p:cNvGrpSpPr/>
          <p:nvPr/>
        </p:nvGrpSpPr>
        <p:grpSpPr>
          <a:xfrm>
            <a:off x="247478" y="5754263"/>
            <a:ext cx="4606271" cy="1630949"/>
            <a:chOff x="493395" y="4800600"/>
            <a:chExt cx="5212080" cy="1097280"/>
          </a:xfrm>
        </p:grpSpPr>
        <p:sp>
          <p:nvSpPr>
            <p:cNvPr id="33" name="Rounded Rectangle 6">
              <a:extLst>
                <a:ext uri="{FF2B5EF4-FFF2-40B4-BE49-F238E27FC236}">
                  <a16:creationId xmlns:a16="http://schemas.microsoft.com/office/drawing/2014/main" id="{4B9AD2B0-2C65-2E97-9B2B-0BCC92454C9A}"/>
                </a:ext>
              </a:extLst>
            </p:cNvPr>
            <p:cNvSpPr/>
            <p:nvPr/>
          </p:nvSpPr>
          <p:spPr>
            <a:xfrm>
              <a:off x="493395" y="4800600"/>
              <a:ext cx="5212080" cy="1097280"/>
            </a:xfrm>
            <a:prstGeom prst="roundRect">
              <a:avLst>
                <a:gd name="adj" fmla="val 10785"/>
              </a:avLst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EB0473C-94E0-6D29-F5AA-8E92A3470933}"/>
                </a:ext>
              </a:extLst>
            </p:cNvPr>
            <p:cNvSpPr/>
            <p:nvPr/>
          </p:nvSpPr>
          <p:spPr>
            <a:xfrm>
              <a:off x="493395" y="4800600"/>
              <a:ext cx="128778" cy="109728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8B569CC-8E76-B06E-4EC9-CFC9EE4C1700}"/>
                </a:ext>
              </a:extLst>
            </p:cNvPr>
            <p:cNvSpPr txBox="1"/>
            <p:nvPr/>
          </p:nvSpPr>
          <p:spPr>
            <a:xfrm>
              <a:off x="734852" y="4872423"/>
              <a:ext cx="4919472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 fontScale="92500" lnSpcReduction="20000"/>
            </a:bodyPr>
            <a:lstStyle/>
            <a:p>
              <a:pPr algn="l">
                <a:defRPr sz="1600" b="1" i="0">
                  <a:solidFill>
                    <a:srgbClr val="111827"/>
                  </a:solidFill>
                  <a:latin typeface="Aptos"/>
                </a:defRPr>
              </a:pPr>
              <a:r>
                <a:rPr lang="en-US" sz="3200" dirty="0">
                  <a:solidFill>
                    <a:srgbClr val="FF0000"/>
                  </a:solidFill>
                </a:rPr>
                <a:t>Calculations</a:t>
              </a:r>
              <a:endParaRPr sz="3200" dirty="0">
                <a:solidFill>
                  <a:srgbClr val="FF0000"/>
                </a:solidFill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4832A30-8AD6-2B87-D836-743D7459C324}"/>
                </a:ext>
              </a:extLst>
            </p:cNvPr>
            <p:cNvSpPr txBox="1"/>
            <p:nvPr/>
          </p:nvSpPr>
          <p:spPr>
            <a:xfrm>
              <a:off x="748569" y="5265459"/>
              <a:ext cx="4892040" cy="505295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 lnSpcReduction="10000"/>
            </a:bodyPr>
            <a:lstStyle/>
            <a:p>
              <a:pPr>
                <a:defRPr sz="1300" b="0" i="0">
                  <a:solidFill>
                    <a:srgbClr val="64748B"/>
                  </a:solidFill>
                  <a:latin typeface="Aptos"/>
                </a:defRPr>
              </a:pPr>
              <a:r>
                <a:rPr lang="en-US" sz="1600" dirty="0"/>
                <a:t>Check the last 2 slides for examples of using:</a:t>
              </a:r>
            </a:p>
            <a:p>
              <a:pPr marL="285750" indent="-285750">
                <a:buFont typeface="Arial" panose="020B0604020202020204" pitchFamily="34" charset="0"/>
                <a:buChar char="•"/>
                <a:defRPr sz="1300" b="0" i="0">
                  <a:solidFill>
                    <a:srgbClr val="64748B"/>
                  </a:solidFill>
                  <a:latin typeface="Aptos"/>
                </a:defRPr>
              </a:pPr>
              <a:r>
                <a:rPr lang="en-US" sz="1600" dirty="0"/>
                <a:t>Standard Deviation</a:t>
              </a:r>
            </a:p>
            <a:p>
              <a:pPr marL="285750" indent="-285750">
                <a:buFont typeface="Arial" panose="020B0604020202020204" pitchFamily="34" charset="0"/>
                <a:buChar char="•"/>
                <a:defRPr sz="1300" b="0" i="0">
                  <a:solidFill>
                    <a:srgbClr val="64748B"/>
                  </a:solidFill>
                  <a:latin typeface="Aptos"/>
                </a:defRPr>
              </a:pPr>
              <a:r>
                <a:rPr lang="en-US" sz="1600" dirty="0"/>
                <a:t>Coefficient of Variation</a:t>
              </a:r>
              <a:endParaRPr sz="1600" dirty="0"/>
            </a:p>
          </p:txBody>
        </p: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id="{28556F38-8B07-0386-32CE-900BAE84A050}"/>
              </a:ext>
            </a:extLst>
          </p:cNvPr>
          <p:cNvSpPr/>
          <p:nvPr/>
        </p:nvSpPr>
        <p:spPr>
          <a:xfrm>
            <a:off x="4969056" y="6295938"/>
            <a:ext cx="115200" cy="1209762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F64B44FB-EFC2-3D7B-1B09-3D5B8CE1CBA0}"/>
              </a:ext>
            </a:extLst>
          </p:cNvPr>
          <p:cNvSpPr/>
          <p:nvPr/>
        </p:nvSpPr>
        <p:spPr>
          <a:xfrm>
            <a:off x="0" y="658368"/>
            <a:ext cx="14630400" cy="32004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B47FA29-02AB-69AB-F457-77535BE3087A}"/>
              </a:ext>
            </a:extLst>
          </p:cNvPr>
          <p:cNvSpPr txBox="1"/>
          <p:nvPr/>
        </p:nvSpPr>
        <p:spPr>
          <a:xfrm>
            <a:off x="4754880" y="109728"/>
            <a:ext cx="5486400" cy="402336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ctr">
              <a:defRPr sz="2200" b="1" i="0">
                <a:solidFill>
                  <a:srgbClr val="FFFFFF"/>
                </a:solidFill>
                <a:latin typeface="Aptos"/>
              </a:defRPr>
            </a:pPr>
            <a:r>
              <a:rPr lang="en-US" dirty="0"/>
              <a:t>Introduction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78408" y="0"/>
            <a:ext cx="13651992" cy="658368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007993" y="155448"/>
            <a:ext cx="3657600" cy="329184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l">
              <a:defRPr sz="1700" b="1" i="0">
                <a:solidFill>
                  <a:srgbClr val="FFFFFF"/>
                </a:solidFill>
                <a:latin typeface="Aptos"/>
              </a:defRPr>
            </a:pPr>
            <a:r>
              <a:rPr dirty="0"/>
              <a:t>Tara Nawa Inventory Watchdog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0" y="109728"/>
            <a:ext cx="5486400" cy="402336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ctr">
              <a:defRPr sz="2200" b="1" i="0">
                <a:solidFill>
                  <a:srgbClr val="FFFFFF"/>
                </a:solidFill>
                <a:latin typeface="Aptos"/>
              </a:defRPr>
            </a:pPr>
            <a:r>
              <a:rPr dirty="0"/>
              <a:t>The Client Problem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036040" y="173736"/>
            <a:ext cx="411480" cy="274320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r">
              <a:defRPr sz="1400" b="0" i="0">
                <a:solidFill>
                  <a:srgbClr val="CBD5E1"/>
                </a:solidFill>
                <a:latin typeface="Aptos"/>
              </a:defRPr>
            </a:pPr>
            <a:r>
              <a:rPr dirty="0"/>
              <a:t>02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58368"/>
            <a:ext cx="14630400" cy="32004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85800" y="657287"/>
            <a:ext cx="9200478" cy="822960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l">
              <a:defRPr sz="2900" b="1" i="0">
                <a:solidFill>
                  <a:srgbClr val="111827"/>
                </a:solidFill>
                <a:latin typeface="Aptos"/>
              </a:defRPr>
            </a:pPr>
            <a:r>
              <a:rPr dirty="0"/>
              <a:t>Stockouts are rarely sudden</a:t>
            </a:r>
            <a:r>
              <a:rPr lang="en-US" dirty="0"/>
              <a:t>,</a:t>
            </a:r>
            <a:r>
              <a:rPr dirty="0"/>
              <a:t> </a:t>
            </a:r>
            <a:r>
              <a:rPr lang="en-US" dirty="0"/>
              <a:t>t</a:t>
            </a:r>
            <a:r>
              <a:rPr dirty="0"/>
              <a:t>hey usually leave a trail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" y="1707775"/>
            <a:ext cx="2696942" cy="1630059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l">
              <a:defRPr sz="1700" b="0" i="0">
                <a:solidFill>
                  <a:srgbClr val="64748B"/>
                </a:solidFill>
                <a:latin typeface="Aptos"/>
              </a:defRPr>
            </a:pPr>
            <a:r>
              <a:rPr dirty="0"/>
              <a:t>The problem is that the warning signs are often scattered across inventory, procurement, supplier and master-data records.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9C044F8-2071-7691-36E7-C0DE9778D360}"/>
              </a:ext>
            </a:extLst>
          </p:cNvPr>
          <p:cNvGrpSpPr/>
          <p:nvPr/>
        </p:nvGrpSpPr>
        <p:grpSpPr>
          <a:xfrm>
            <a:off x="6106557" y="7171046"/>
            <a:ext cx="6583680" cy="925158"/>
            <a:chOff x="7315200" y="5897880"/>
            <a:chExt cx="6583680" cy="925158"/>
          </a:xfrm>
        </p:grpSpPr>
        <p:sp>
          <p:nvSpPr>
            <p:cNvPr id="26" name="Rounded Rectangle 25"/>
            <p:cNvSpPr/>
            <p:nvPr/>
          </p:nvSpPr>
          <p:spPr>
            <a:xfrm>
              <a:off x="7315200" y="5908638"/>
              <a:ext cx="6583680" cy="914400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7315200" y="5897880"/>
              <a:ext cx="73152" cy="914400"/>
            </a:xfrm>
            <a:prstGeom prst="rect">
              <a:avLst/>
            </a:prstGeom>
            <a:solidFill>
              <a:srgbClr val="00B4D8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516368" y="6007608"/>
              <a:ext cx="6291072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>
                <a:defRPr sz="1500" b="1" i="0">
                  <a:solidFill>
                    <a:srgbClr val="111827"/>
                  </a:solidFill>
                  <a:latin typeface="Aptos"/>
                </a:defRPr>
              </a:pPr>
              <a:r>
                <a:rPr lang="en-NA" sz="1500" b="1" dirty="0"/>
                <a:t>Hidden Risk</a:t>
              </a:r>
              <a:endParaRPr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516368" y="6373368"/>
              <a:ext cx="6263640" cy="347472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 fontScale="92500" lnSpcReduction="20000"/>
            </a:bodyPr>
            <a:lstStyle/>
            <a:p>
              <a:pPr>
                <a:defRPr sz="1220" b="0" i="0">
                  <a:solidFill>
                    <a:srgbClr val="64748B"/>
                  </a:solidFill>
                  <a:latin typeface="Aptos"/>
                </a:defRPr>
              </a:pPr>
              <a:r>
                <a:rPr lang="en-NA" sz="1220" dirty="0"/>
                <a:t>Stockouts often begin long before the shelf is empty — the Watchdog helps expose the warning signs earlier.</a:t>
              </a:r>
              <a:endParaRPr dirty="0"/>
            </a:p>
          </p:txBody>
        </p:sp>
      </p:grpSp>
      <p:pic>
        <p:nvPicPr>
          <p:cNvPr id="31" name="Picture 30">
            <a:extLst>
              <a:ext uri="{FF2B5EF4-FFF2-40B4-BE49-F238E27FC236}">
                <a16:creationId xmlns:a16="http://schemas.microsoft.com/office/drawing/2014/main" id="{4B36A811-0E07-6293-6B52-ADBE34714E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1698" y="1169351"/>
            <a:ext cx="10313398" cy="5952211"/>
          </a:xfrm>
          <a:prstGeom prst="roundRect">
            <a:avLst>
              <a:gd name="adj" fmla="val 3508"/>
            </a:avLst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25611E7D-F13E-F459-F32D-4276006387B1}"/>
              </a:ext>
            </a:extLst>
          </p:cNvPr>
          <p:cNvGrpSpPr/>
          <p:nvPr/>
        </p:nvGrpSpPr>
        <p:grpSpPr>
          <a:xfrm>
            <a:off x="713232" y="3652444"/>
            <a:ext cx="2696942" cy="3044952"/>
            <a:chOff x="777240" y="2788920"/>
            <a:chExt cx="5715000" cy="3044952"/>
          </a:xfrm>
        </p:grpSpPr>
        <p:sp>
          <p:nvSpPr>
            <p:cNvPr id="35" name="Rounded Rectangle 9">
              <a:extLst>
                <a:ext uri="{FF2B5EF4-FFF2-40B4-BE49-F238E27FC236}">
                  <a16:creationId xmlns:a16="http://schemas.microsoft.com/office/drawing/2014/main" id="{37D68CC4-AD00-B0EE-0D28-8B22F7F1BFD5}"/>
                </a:ext>
              </a:extLst>
            </p:cNvPr>
            <p:cNvSpPr/>
            <p:nvPr/>
          </p:nvSpPr>
          <p:spPr>
            <a:xfrm>
              <a:off x="777240" y="2788920"/>
              <a:ext cx="5715000" cy="658368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C3FC99CD-8BE4-E93F-6129-DC4303BE9116}"/>
                </a:ext>
              </a:extLst>
            </p:cNvPr>
            <p:cNvSpPr/>
            <p:nvPr/>
          </p:nvSpPr>
          <p:spPr>
            <a:xfrm>
              <a:off x="777240" y="2788920"/>
              <a:ext cx="73152" cy="658368"/>
            </a:xfrm>
            <a:prstGeom prst="rect">
              <a:avLst/>
            </a:prstGeom>
            <a:solidFill>
              <a:srgbClr val="DC262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D572C6F-DCD2-5008-38E8-A6635FACF5B7}"/>
                </a:ext>
              </a:extLst>
            </p:cNvPr>
            <p:cNvSpPr txBox="1"/>
            <p:nvPr/>
          </p:nvSpPr>
          <p:spPr>
            <a:xfrm>
              <a:off x="960120" y="2806065"/>
              <a:ext cx="5422393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 algn="l">
                <a:defRPr sz="1500" b="1" i="0">
                  <a:solidFill>
                    <a:srgbClr val="111827"/>
                  </a:solidFill>
                  <a:latin typeface="Aptos"/>
                </a:defRPr>
              </a:pPr>
              <a:r>
                <a:rPr dirty="0"/>
                <a:t>Hidden risk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137396D-4F3A-D03D-DD86-D993A1F8CD1E}"/>
                </a:ext>
              </a:extLst>
            </p:cNvPr>
            <p:cNvSpPr txBox="1"/>
            <p:nvPr/>
          </p:nvSpPr>
          <p:spPr>
            <a:xfrm>
              <a:off x="978407" y="3102483"/>
              <a:ext cx="5394959" cy="91439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Autofit/>
            </a:bodyPr>
            <a:lstStyle/>
            <a:p>
              <a:pPr algn="l">
                <a:defRPr sz="1120" b="0" i="0">
                  <a:solidFill>
                    <a:srgbClr val="64748B"/>
                  </a:solidFill>
                  <a:latin typeface="Aptos"/>
                </a:defRPr>
              </a:pPr>
              <a:r>
                <a:rPr sz="900"/>
                <a:t>Stock can look safe today while consumption is accelerating.</a:t>
              </a:r>
            </a:p>
          </p:txBody>
        </p:sp>
        <p:sp>
          <p:nvSpPr>
            <p:cNvPr id="39" name="Rounded Rectangle 13">
              <a:extLst>
                <a:ext uri="{FF2B5EF4-FFF2-40B4-BE49-F238E27FC236}">
                  <a16:creationId xmlns:a16="http://schemas.microsoft.com/office/drawing/2014/main" id="{4E30ED96-4E8C-AC60-F3F7-BFA097FCC8ED}"/>
                </a:ext>
              </a:extLst>
            </p:cNvPr>
            <p:cNvSpPr/>
            <p:nvPr/>
          </p:nvSpPr>
          <p:spPr>
            <a:xfrm>
              <a:off x="777240" y="3584448"/>
              <a:ext cx="5715000" cy="658368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78B2C1AB-2972-3637-D8CE-76AEA598EC62}"/>
                </a:ext>
              </a:extLst>
            </p:cNvPr>
            <p:cNvSpPr/>
            <p:nvPr/>
          </p:nvSpPr>
          <p:spPr>
            <a:xfrm>
              <a:off x="777240" y="3584448"/>
              <a:ext cx="73152" cy="658368"/>
            </a:xfrm>
            <a:prstGeom prst="rect">
              <a:avLst/>
            </a:prstGeom>
            <a:solidFill>
              <a:srgbClr val="F9731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DF62ACF-075C-0E90-C9F4-354354C387A5}"/>
                </a:ext>
              </a:extLst>
            </p:cNvPr>
            <p:cNvSpPr txBox="1"/>
            <p:nvPr/>
          </p:nvSpPr>
          <p:spPr>
            <a:xfrm>
              <a:off x="978407" y="3608451"/>
              <a:ext cx="5422393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 algn="l">
                <a:defRPr sz="1500" b="1" i="0">
                  <a:solidFill>
                    <a:srgbClr val="111827"/>
                  </a:solidFill>
                  <a:latin typeface="Aptos"/>
                </a:defRPr>
              </a:pPr>
              <a:r>
                <a:rPr dirty="0"/>
                <a:t>False comfort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4D6E06F-F5D3-21B3-8A26-350E96D95A47}"/>
                </a:ext>
              </a:extLst>
            </p:cNvPr>
            <p:cNvSpPr txBox="1"/>
            <p:nvPr/>
          </p:nvSpPr>
          <p:spPr>
            <a:xfrm>
              <a:off x="978407" y="3898010"/>
              <a:ext cx="5394959" cy="91439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Autofit/>
            </a:bodyPr>
            <a:lstStyle/>
            <a:p>
              <a:pPr algn="l">
                <a:defRPr sz="1120" b="0" i="0">
                  <a:solidFill>
                    <a:srgbClr val="64748B"/>
                  </a:solidFill>
                  <a:latin typeface="Aptos"/>
                </a:defRPr>
              </a:pPr>
              <a:r>
                <a:rPr sz="900"/>
                <a:t>An open PO does not help if delivery arrives after the stockout date.</a:t>
              </a:r>
            </a:p>
          </p:txBody>
        </p:sp>
        <p:sp>
          <p:nvSpPr>
            <p:cNvPr id="43" name="Rounded Rectangle 17">
              <a:extLst>
                <a:ext uri="{FF2B5EF4-FFF2-40B4-BE49-F238E27FC236}">
                  <a16:creationId xmlns:a16="http://schemas.microsoft.com/office/drawing/2014/main" id="{EDBB4527-49AD-4C87-C57D-FEAA6D8A21D9}"/>
                </a:ext>
              </a:extLst>
            </p:cNvPr>
            <p:cNvSpPr/>
            <p:nvPr/>
          </p:nvSpPr>
          <p:spPr>
            <a:xfrm>
              <a:off x="777240" y="4379976"/>
              <a:ext cx="5715000" cy="658368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3B498215-B2CB-EC18-9569-4C2B9C3E2087}"/>
                </a:ext>
              </a:extLst>
            </p:cNvPr>
            <p:cNvSpPr/>
            <p:nvPr/>
          </p:nvSpPr>
          <p:spPr>
            <a:xfrm>
              <a:off x="777240" y="4379976"/>
              <a:ext cx="73152" cy="658368"/>
            </a:xfrm>
            <a:prstGeom prst="rect">
              <a:avLst/>
            </a:prstGeom>
            <a:solidFill>
              <a:srgbClr val="0075B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696E73E-40D9-6C0D-416B-275D1575C98B}"/>
                </a:ext>
              </a:extLst>
            </p:cNvPr>
            <p:cNvSpPr txBox="1"/>
            <p:nvPr/>
          </p:nvSpPr>
          <p:spPr>
            <a:xfrm>
              <a:off x="978407" y="4394454"/>
              <a:ext cx="5422393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 algn="l">
                <a:defRPr sz="1500" b="1" i="0">
                  <a:solidFill>
                    <a:srgbClr val="111827"/>
                  </a:solidFill>
                  <a:latin typeface="Aptos"/>
                </a:defRPr>
              </a:pPr>
              <a:r>
                <a:rPr dirty="0"/>
                <a:t>Manual pressure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7E866DB-3B7E-AB14-3C96-6038FC9A29E6}"/>
                </a:ext>
              </a:extLst>
            </p:cNvPr>
            <p:cNvSpPr txBox="1"/>
            <p:nvPr/>
          </p:nvSpPr>
          <p:spPr>
            <a:xfrm>
              <a:off x="978407" y="4712589"/>
              <a:ext cx="5394959" cy="91439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Autofit/>
            </a:bodyPr>
            <a:lstStyle/>
            <a:p>
              <a:pPr algn="l">
                <a:defRPr sz="1120" b="0" i="0">
                  <a:solidFill>
                    <a:srgbClr val="64748B"/>
                  </a:solidFill>
                  <a:latin typeface="Aptos"/>
                </a:defRPr>
              </a:pPr>
              <a:r>
                <a:rPr sz="900" dirty="0"/>
                <a:t>Buyers depend on local knowledge and follow-up spreadsheets.</a:t>
              </a:r>
            </a:p>
          </p:txBody>
        </p:sp>
        <p:sp>
          <p:nvSpPr>
            <p:cNvPr id="47" name="Rounded Rectangle 21">
              <a:extLst>
                <a:ext uri="{FF2B5EF4-FFF2-40B4-BE49-F238E27FC236}">
                  <a16:creationId xmlns:a16="http://schemas.microsoft.com/office/drawing/2014/main" id="{83A8BB92-8188-D695-65FD-2D5C9237F8C7}"/>
                </a:ext>
              </a:extLst>
            </p:cNvPr>
            <p:cNvSpPr/>
            <p:nvPr/>
          </p:nvSpPr>
          <p:spPr>
            <a:xfrm>
              <a:off x="777240" y="5175504"/>
              <a:ext cx="5715000" cy="658368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9AB0400D-34A3-49DF-A2AF-3ED827521397}"/>
                </a:ext>
              </a:extLst>
            </p:cNvPr>
            <p:cNvSpPr/>
            <p:nvPr/>
          </p:nvSpPr>
          <p:spPr>
            <a:xfrm>
              <a:off x="777240" y="5175504"/>
              <a:ext cx="73152" cy="658368"/>
            </a:xfrm>
            <a:prstGeom prst="rect">
              <a:avLst/>
            </a:prstGeom>
            <a:solidFill>
              <a:srgbClr val="16A34A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6DC0C86-F7B9-F86B-F7F5-81C22F4CE5A1}"/>
                </a:ext>
              </a:extLst>
            </p:cNvPr>
            <p:cNvSpPr txBox="1"/>
            <p:nvPr/>
          </p:nvSpPr>
          <p:spPr>
            <a:xfrm>
              <a:off x="978407" y="5189982"/>
              <a:ext cx="5422393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 algn="l">
                <a:defRPr sz="1500" b="1" i="0">
                  <a:solidFill>
                    <a:srgbClr val="111827"/>
                  </a:solidFill>
                  <a:latin typeface="Aptos"/>
                </a:defRPr>
              </a:pPr>
              <a:r>
                <a:rPr dirty="0"/>
                <a:t>Operational impact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B2C57B5-E6E7-8999-74C1-129B8C2B0693}"/>
                </a:ext>
              </a:extLst>
            </p:cNvPr>
            <p:cNvSpPr txBox="1"/>
            <p:nvPr/>
          </p:nvSpPr>
          <p:spPr>
            <a:xfrm>
              <a:off x="978407" y="5460492"/>
              <a:ext cx="5394959" cy="91439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Autofit/>
            </a:bodyPr>
            <a:lstStyle/>
            <a:p>
              <a:pPr algn="l">
                <a:defRPr sz="1120" b="0" i="0">
                  <a:solidFill>
                    <a:srgbClr val="64748B"/>
                  </a:solidFill>
                  <a:latin typeface="Aptos"/>
                </a:defRPr>
              </a:pPr>
              <a:r>
                <a:rPr sz="900"/>
                <a:t>Maintenance and production feel the pain before the data tells the full story.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0392" y="0"/>
            <a:ext cx="13780008" cy="658368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5114" y="155448"/>
            <a:ext cx="3657600" cy="329184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l">
              <a:defRPr sz="1700" b="1" i="0">
                <a:solidFill>
                  <a:srgbClr val="FFFFFF"/>
                </a:solidFill>
                <a:latin typeface="Aptos"/>
              </a:defRPr>
            </a:pPr>
            <a:r>
              <a:rPr dirty="0"/>
              <a:t>Tara Nawa Inventory Watchdog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0" y="109728"/>
            <a:ext cx="5486400" cy="402336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ctr">
              <a:defRPr sz="2200" b="1" i="0">
                <a:solidFill>
                  <a:srgbClr val="FFFFFF"/>
                </a:solidFill>
                <a:latin typeface="Aptos"/>
              </a:defRPr>
            </a:pPr>
            <a:r>
              <a:t>Executive Control Tower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036040" y="173736"/>
            <a:ext cx="411480" cy="274320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r">
              <a:defRPr sz="1400" b="0" i="0">
                <a:solidFill>
                  <a:srgbClr val="CBD5E1"/>
                </a:solidFill>
                <a:latin typeface="Aptos"/>
              </a:defRPr>
            </a:pPr>
            <a:r>
              <a:rPr dirty="0"/>
              <a:t>0</a:t>
            </a:r>
            <a:r>
              <a:rPr lang="en-US" dirty="0"/>
              <a:t>3</a:t>
            </a:r>
            <a:endParaRPr dirty="0"/>
          </a:p>
        </p:txBody>
      </p:sp>
      <p:sp>
        <p:nvSpPr>
          <p:cNvPr id="7" name="Rectangle 6"/>
          <p:cNvSpPr/>
          <p:nvPr/>
        </p:nvSpPr>
        <p:spPr>
          <a:xfrm>
            <a:off x="0" y="658368"/>
            <a:ext cx="14630400" cy="32004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46318" y="681770"/>
            <a:ext cx="8866991" cy="822960"/>
          </a:xfrm>
          <a:prstGeom prst="rect">
            <a:avLst/>
          </a:prstGeom>
          <a:noFill/>
        </p:spPr>
        <p:txBody>
          <a:bodyPr wrap="square" lIns="45720" tIns="27432" rIns="45720" bIns="27432">
            <a:normAutofit fontScale="92500"/>
          </a:bodyPr>
          <a:lstStyle/>
          <a:p>
            <a:pPr algn="l">
              <a:defRPr sz="2900" b="1" i="0">
                <a:solidFill>
                  <a:srgbClr val="111827"/>
                </a:solidFill>
                <a:latin typeface="Aptos"/>
              </a:defRPr>
            </a:pPr>
            <a:r>
              <a:rPr dirty="0"/>
              <a:t>Leadership sees where stockout risk is concentrated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" y="1920240"/>
            <a:ext cx="3277528" cy="1284664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l">
              <a:defRPr sz="1700" b="0" i="0">
                <a:solidFill>
                  <a:srgbClr val="64748B"/>
                </a:solidFill>
                <a:latin typeface="Aptos"/>
              </a:defRPr>
            </a:pPr>
            <a:r>
              <a:rPr dirty="0"/>
              <a:t>The Executive page gives managers a fast view of critical items, high-risk items, P1 alerts and short-cover exposure.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BC8ED8F-F3F1-69FD-2705-F0C5F5CFC1E8}"/>
              </a:ext>
            </a:extLst>
          </p:cNvPr>
          <p:cNvGrpSpPr/>
          <p:nvPr/>
        </p:nvGrpSpPr>
        <p:grpSpPr>
          <a:xfrm>
            <a:off x="777240" y="3480099"/>
            <a:ext cx="2546873" cy="2417781"/>
            <a:chOff x="777240" y="2788920"/>
            <a:chExt cx="5715000" cy="2249424"/>
          </a:xfrm>
        </p:grpSpPr>
        <p:sp>
          <p:nvSpPr>
            <p:cNvPr id="10" name="Rounded Rectangle 9"/>
            <p:cNvSpPr/>
            <p:nvPr/>
          </p:nvSpPr>
          <p:spPr>
            <a:xfrm>
              <a:off x="777240" y="2788920"/>
              <a:ext cx="5715000" cy="658368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77240" y="2788920"/>
              <a:ext cx="73152" cy="658368"/>
            </a:xfrm>
            <a:prstGeom prst="rect">
              <a:avLst/>
            </a:prstGeom>
            <a:solidFill>
              <a:srgbClr val="DC262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978408" y="2818893"/>
              <a:ext cx="5422392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 algn="l">
                <a:defRPr sz="1500" b="1" i="0">
                  <a:solidFill>
                    <a:srgbClr val="111827"/>
                  </a:solidFill>
                  <a:latin typeface="Aptos"/>
                </a:defRPr>
              </a:pPr>
              <a:r>
                <a:rPr dirty="0"/>
                <a:t>One view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978408" y="3096035"/>
              <a:ext cx="5394960" cy="91439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Autofit/>
            </a:bodyPr>
            <a:lstStyle/>
            <a:p>
              <a:pPr algn="l">
                <a:defRPr sz="1120" b="0" i="0">
                  <a:solidFill>
                    <a:srgbClr val="64748B"/>
                  </a:solidFill>
                  <a:latin typeface="Aptos"/>
                </a:defRPr>
              </a:pPr>
              <a:r>
                <a:rPr sz="900" dirty="0"/>
                <a:t>Current risk position across monitored inventory.</a:t>
              </a: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777240" y="3584448"/>
              <a:ext cx="5715000" cy="658368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777240" y="3584448"/>
              <a:ext cx="73152" cy="658368"/>
            </a:xfrm>
            <a:prstGeom prst="rect">
              <a:avLst/>
            </a:prstGeom>
            <a:solidFill>
              <a:srgbClr val="F9731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978408" y="3605558"/>
              <a:ext cx="5422392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 algn="l">
                <a:defRPr sz="1500" b="1" i="0">
                  <a:solidFill>
                    <a:srgbClr val="111827"/>
                  </a:solidFill>
                  <a:latin typeface="Aptos"/>
                </a:defRPr>
              </a:pPr>
              <a:r>
                <a:rPr dirty="0"/>
                <a:t>Management focus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978408" y="3873838"/>
              <a:ext cx="5394960" cy="91439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Autofit/>
            </a:bodyPr>
            <a:lstStyle/>
            <a:p>
              <a:pPr algn="l">
                <a:defRPr sz="1120" b="0" i="0">
                  <a:solidFill>
                    <a:srgbClr val="64748B"/>
                  </a:solidFill>
                  <a:latin typeface="Aptos"/>
                </a:defRPr>
              </a:pPr>
              <a:r>
                <a:rPr sz="900"/>
                <a:t>Warehouses, categories and buyers needing attention.</a:t>
              </a:r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777240" y="4379976"/>
              <a:ext cx="5715000" cy="658368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777240" y="4379976"/>
              <a:ext cx="73152" cy="658368"/>
            </a:xfrm>
            <a:prstGeom prst="rect">
              <a:avLst/>
            </a:prstGeom>
            <a:solidFill>
              <a:srgbClr val="0075B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978408" y="4401085"/>
              <a:ext cx="5422392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 algn="l">
                <a:defRPr sz="1500" b="1" i="0">
                  <a:solidFill>
                    <a:srgbClr val="111827"/>
                  </a:solidFill>
                  <a:latin typeface="Aptos"/>
                </a:defRPr>
              </a:pPr>
              <a:r>
                <a:rPr dirty="0"/>
                <a:t>Drillable proof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978408" y="4669367"/>
              <a:ext cx="5394960" cy="91439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Autofit/>
            </a:bodyPr>
            <a:lstStyle/>
            <a:p>
              <a:pPr algn="l">
                <a:defRPr sz="1120" b="0" i="0">
                  <a:solidFill>
                    <a:srgbClr val="64748B"/>
                  </a:solidFill>
                  <a:latin typeface="Aptos"/>
                </a:defRPr>
              </a:pPr>
              <a:r>
                <a:rPr sz="900" dirty="0"/>
                <a:t>Move from KPI cards into the records behind the totals.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E6EBA57-5EC1-81BC-26D5-4F5EFE204D1F}"/>
              </a:ext>
            </a:extLst>
          </p:cNvPr>
          <p:cNvGrpSpPr/>
          <p:nvPr/>
        </p:nvGrpSpPr>
        <p:grpSpPr>
          <a:xfrm>
            <a:off x="6949440" y="7205472"/>
            <a:ext cx="6583680" cy="914400"/>
            <a:chOff x="7315200" y="5897880"/>
            <a:chExt cx="6583680" cy="914400"/>
          </a:xfrm>
        </p:grpSpPr>
        <p:sp>
          <p:nvSpPr>
            <p:cNvPr id="24" name="Rounded Rectangle 23"/>
            <p:cNvSpPr/>
            <p:nvPr/>
          </p:nvSpPr>
          <p:spPr>
            <a:xfrm>
              <a:off x="7315200" y="5897880"/>
              <a:ext cx="6583680" cy="914400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7315200" y="5897880"/>
              <a:ext cx="73152" cy="914400"/>
            </a:xfrm>
            <a:prstGeom prst="rect">
              <a:avLst/>
            </a:prstGeom>
            <a:solidFill>
              <a:srgbClr val="00B4D8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516368" y="6007608"/>
              <a:ext cx="6291072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>
                <a:defRPr sz="1500" b="1" i="0">
                  <a:solidFill>
                    <a:srgbClr val="111827"/>
                  </a:solidFill>
                  <a:latin typeface="Aptos"/>
                </a:defRPr>
              </a:pPr>
              <a:r>
                <a:rPr lang="en-NA" sz="1500" b="1" dirty="0"/>
                <a:t>Management Visibility</a:t>
              </a:r>
              <a:endParaRPr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516368" y="6373368"/>
              <a:ext cx="6263640" cy="347472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>
                <a:defRPr sz="1220" b="0" i="0">
                  <a:solidFill>
                    <a:srgbClr val="64748B"/>
                  </a:solidFill>
                  <a:latin typeface="Aptos"/>
                </a:defRPr>
              </a:pPr>
              <a:r>
                <a:rPr lang="en-NA" sz="1220" dirty="0"/>
                <a:t>Executives get a clear view of inventory risk, priority areas and operational exposure.</a:t>
              </a:r>
              <a:endParaRPr dirty="0"/>
            </a:p>
          </p:txBody>
        </p:sp>
      </p:grpSp>
      <p:pic>
        <p:nvPicPr>
          <p:cNvPr id="31" name="Picture 30">
            <a:extLst>
              <a:ext uri="{FF2B5EF4-FFF2-40B4-BE49-F238E27FC236}">
                <a16:creationId xmlns:a16="http://schemas.microsoft.com/office/drawing/2014/main" id="{FB1AC669-585D-C536-5DEB-FAA41931BF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0410" y="1079046"/>
            <a:ext cx="10456361" cy="6034721"/>
          </a:xfrm>
          <a:prstGeom prst="roundRect">
            <a:avLst>
              <a:gd name="adj" fmla="val 1336"/>
            </a:avLst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0392" y="0"/>
            <a:ext cx="13780008" cy="658368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35872" y="155448"/>
            <a:ext cx="3657600" cy="329184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l">
              <a:defRPr sz="1700" b="1" i="0">
                <a:solidFill>
                  <a:srgbClr val="FFFFFF"/>
                </a:solidFill>
                <a:latin typeface="Aptos"/>
              </a:defRPr>
            </a:pPr>
            <a:r>
              <a:rPr dirty="0"/>
              <a:t>Tara Nawa Inventory Watchdog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0" y="109728"/>
            <a:ext cx="5486400" cy="402336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ctr">
              <a:defRPr sz="2200" b="1" i="0">
                <a:solidFill>
                  <a:srgbClr val="FFFFFF"/>
                </a:solidFill>
                <a:latin typeface="Aptos"/>
              </a:defRPr>
            </a:pPr>
            <a:r>
              <a:t>What Inventory Watchdog Does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036040" y="173736"/>
            <a:ext cx="411480" cy="274320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r">
              <a:defRPr sz="1400" b="0" i="0">
                <a:solidFill>
                  <a:srgbClr val="CBD5E1"/>
                </a:solidFill>
                <a:latin typeface="Aptos"/>
              </a:defRPr>
            </a:pPr>
            <a:r>
              <a:rPr dirty="0"/>
              <a:t>0</a:t>
            </a:r>
            <a:r>
              <a:rPr lang="en-US" dirty="0"/>
              <a:t>4</a:t>
            </a:r>
            <a:endParaRPr dirty="0"/>
          </a:p>
        </p:txBody>
      </p:sp>
      <p:sp>
        <p:nvSpPr>
          <p:cNvPr id="7" name="Rectangle 6"/>
          <p:cNvSpPr/>
          <p:nvPr/>
        </p:nvSpPr>
        <p:spPr>
          <a:xfrm>
            <a:off x="0" y="658368"/>
            <a:ext cx="14630400" cy="32004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85799" y="671659"/>
            <a:ext cx="7274859" cy="822960"/>
          </a:xfrm>
          <a:prstGeom prst="rect">
            <a:avLst/>
          </a:prstGeom>
          <a:noFill/>
        </p:spPr>
        <p:txBody>
          <a:bodyPr wrap="square" lIns="45720" tIns="27432" rIns="45720" bIns="27432">
            <a:normAutofit fontScale="92500"/>
          </a:bodyPr>
          <a:lstStyle/>
          <a:p>
            <a:pPr algn="l">
              <a:defRPr sz="2900" b="1" i="0">
                <a:solidFill>
                  <a:srgbClr val="111827"/>
                </a:solidFill>
                <a:latin typeface="Aptos"/>
              </a:defRPr>
            </a:pPr>
            <a:r>
              <a:rPr dirty="0"/>
              <a:t>It does not just report stock</a:t>
            </a:r>
            <a:r>
              <a:rPr lang="en-US" dirty="0"/>
              <a:t>,</a:t>
            </a:r>
            <a:r>
              <a:rPr dirty="0"/>
              <a:t> </a:t>
            </a:r>
            <a:r>
              <a:rPr lang="en-US" dirty="0"/>
              <a:t>i</a:t>
            </a:r>
            <a:r>
              <a:rPr dirty="0"/>
              <a:t>t interprets risk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" y="1920240"/>
            <a:ext cx="2531741" cy="1508760"/>
          </a:xfrm>
          <a:prstGeom prst="rect">
            <a:avLst/>
          </a:prstGeom>
          <a:noFill/>
        </p:spPr>
        <p:txBody>
          <a:bodyPr wrap="square" lIns="45720" tIns="27432" rIns="45720" bIns="27432">
            <a:normAutofit fontScale="92500" lnSpcReduction="10000"/>
          </a:bodyPr>
          <a:lstStyle/>
          <a:p>
            <a:pPr algn="l">
              <a:defRPr sz="1700" b="0" i="0">
                <a:solidFill>
                  <a:srgbClr val="64748B"/>
                </a:solidFill>
                <a:latin typeface="Aptos"/>
              </a:defRPr>
            </a:pPr>
            <a:r>
              <a:rPr dirty="0"/>
              <a:t>The Watchdog combines current stock, usage, open purchase orders, expected delivery, supplier lead time, criticality and data-quality signals.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551CECC-4E49-5827-5848-D93122FEBF40}"/>
              </a:ext>
            </a:extLst>
          </p:cNvPr>
          <p:cNvGrpSpPr/>
          <p:nvPr/>
        </p:nvGrpSpPr>
        <p:grpSpPr>
          <a:xfrm>
            <a:off x="777240" y="3595743"/>
            <a:ext cx="2181113" cy="3044952"/>
            <a:chOff x="777240" y="2788920"/>
            <a:chExt cx="5715000" cy="3044952"/>
          </a:xfrm>
        </p:grpSpPr>
        <p:sp>
          <p:nvSpPr>
            <p:cNvPr id="10" name="Rounded Rectangle 9"/>
            <p:cNvSpPr/>
            <p:nvPr/>
          </p:nvSpPr>
          <p:spPr>
            <a:xfrm>
              <a:off x="777240" y="2788920"/>
              <a:ext cx="5715000" cy="658368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77240" y="2788920"/>
              <a:ext cx="73152" cy="658368"/>
            </a:xfrm>
            <a:prstGeom prst="rect">
              <a:avLst/>
            </a:prstGeom>
            <a:solidFill>
              <a:srgbClr val="DC262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978408" y="2823342"/>
              <a:ext cx="5422392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 algn="l">
                <a:defRPr sz="1500" b="1" i="0">
                  <a:solidFill>
                    <a:srgbClr val="111827"/>
                  </a:solidFill>
                  <a:latin typeface="Aptos"/>
                </a:defRPr>
              </a:pPr>
              <a:r>
                <a:rPr dirty="0"/>
                <a:t>Detect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978408" y="3052482"/>
              <a:ext cx="5394961" cy="374904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Autofit/>
            </a:bodyPr>
            <a:lstStyle/>
            <a:p>
              <a:pPr algn="l">
                <a:defRPr sz="1120" b="0" i="0">
                  <a:solidFill>
                    <a:srgbClr val="64748B"/>
                  </a:solidFill>
                  <a:latin typeface="Aptos"/>
                </a:defRPr>
              </a:pPr>
              <a:r>
                <a:rPr sz="900" dirty="0"/>
                <a:t>Identify items moving toward stockout before operations are disrupted.</a:t>
              </a: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777240" y="3584448"/>
              <a:ext cx="5715000" cy="658368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777240" y="3584448"/>
              <a:ext cx="73152" cy="658368"/>
            </a:xfrm>
            <a:prstGeom prst="rect">
              <a:avLst/>
            </a:prstGeom>
            <a:solidFill>
              <a:srgbClr val="F9731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978408" y="3618870"/>
              <a:ext cx="5422392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 algn="l">
                <a:defRPr sz="1500" b="1" i="0">
                  <a:solidFill>
                    <a:srgbClr val="111827"/>
                  </a:solidFill>
                  <a:latin typeface="Aptos"/>
                </a:defRPr>
              </a:pPr>
              <a:r>
                <a:rPr dirty="0" err="1"/>
                <a:t>Prioritise</a:t>
              </a:r>
              <a:endParaRPr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978408" y="3801742"/>
              <a:ext cx="5394961" cy="431929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Autofit/>
            </a:bodyPr>
            <a:lstStyle/>
            <a:p>
              <a:pPr algn="l">
                <a:defRPr sz="1120" b="0" i="0">
                  <a:solidFill>
                    <a:srgbClr val="64748B"/>
                  </a:solidFill>
                  <a:latin typeface="Aptos"/>
                </a:defRPr>
              </a:pPr>
              <a:r>
                <a:rPr sz="900" dirty="0"/>
                <a:t>Separate P1 immediate action from watch items and information-only alerts.</a:t>
              </a:r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777240" y="4379976"/>
              <a:ext cx="5715000" cy="658368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777240" y="4379976"/>
              <a:ext cx="73152" cy="658368"/>
            </a:xfrm>
            <a:prstGeom prst="rect">
              <a:avLst/>
            </a:prstGeom>
            <a:solidFill>
              <a:srgbClr val="0075B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978408" y="4403640"/>
              <a:ext cx="5422392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 algn="l">
                <a:defRPr sz="1500" b="1" i="0">
                  <a:solidFill>
                    <a:srgbClr val="111827"/>
                  </a:solidFill>
                  <a:latin typeface="Aptos"/>
                </a:defRPr>
              </a:pPr>
              <a:r>
                <a:rPr dirty="0"/>
                <a:t>Explain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978408" y="4608037"/>
              <a:ext cx="5394961" cy="91439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Autofit/>
            </a:bodyPr>
            <a:lstStyle/>
            <a:p>
              <a:pPr algn="l">
                <a:defRPr sz="1120" b="0" i="0">
                  <a:solidFill>
                    <a:srgbClr val="64748B"/>
                  </a:solidFill>
                  <a:latin typeface="Aptos"/>
                </a:defRPr>
              </a:pPr>
              <a:r>
                <a:rPr sz="900"/>
                <a:t>Show why a risk score is high and what action is recommended.</a:t>
              </a:r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777240" y="5175504"/>
              <a:ext cx="5715000" cy="658368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777240" y="5175504"/>
              <a:ext cx="73152" cy="658368"/>
            </a:xfrm>
            <a:prstGeom prst="rect">
              <a:avLst/>
            </a:prstGeom>
            <a:solidFill>
              <a:srgbClr val="16A34A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978408" y="5177652"/>
              <a:ext cx="5422392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 algn="l">
                <a:defRPr sz="1500" b="1" i="0">
                  <a:solidFill>
                    <a:srgbClr val="111827"/>
                  </a:solidFill>
                  <a:latin typeface="Aptos"/>
                </a:defRPr>
              </a:pPr>
              <a:r>
                <a:rPr dirty="0"/>
                <a:t>Convert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78408" y="5414321"/>
              <a:ext cx="5394961" cy="419551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 algn="l">
                <a:defRPr sz="1120" b="0" i="0">
                  <a:solidFill>
                    <a:srgbClr val="64748B"/>
                  </a:solidFill>
                  <a:latin typeface="Aptos"/>
                </a:defRPr>
              </a:pPr>
              <a:r>
                <a:rPr sz="900"/>
                <a:t>Turn recurring risk into Smart Online Catalogue opportunity.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36FF570-1A1D-DB8C-09BA-47982613DD45}"/>
              </a:ext>
            </a:extLst>
          </p:cNvPr>
          <p:cNvGrpSpPr/>
          <p:nvPr/>
        </p:nvGrpSpPr>
        <p:grpSpPr>
          <a:xfrm>
            <a:off x="6949440" y="7190232"/>
            <a:ext cx="6583680" cy="914400"/>
            <a:chOff x="7315200" y="5897880"/>
            <a:chExt cx="6583680" cy="914400"/>
          </a:xfrm>
        </p:grpSpPr>
        <p:sp>
          <p:nvSpPr>
            <p:cNvPr id="28" name="Rounded Rectangle 27"/>
            <p:cNvSpPr/>
            <p:nvPr/>
          </p:nvSpPr>
          <p:spPr>
            <a:xfrm>
              <a:off x="7315200" y="5897880"/>
              <a:ext cx="6583680" cy="914400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7315200" y="5897880"/>
              <a:ext cx="73152" cy="914400"/>
            </a:xfrm>
            <a:prstGeom prst="rect">
              <a:avLst/>
            </a:prstGeom>
            <a:solidFill>
              <a:srgbClr val="00B4D8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516368" y="6007608"/>
              <a:ext cx="6291072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>
                <a:defRPr sz="1500" b="1" i="0">
                  <a:solidFill>
                    <a:srgbClr val="111827"/>
                  </a:solidFill>
                  <a:latin typeface="Aptos"/>
                </a:defRPr>
              </a:pPr>
              <a:r>
                <a:rPr lang="en-NA" sz="1500" b="1" dirty="0"/>
                <a:t>Early Warning Power</a:t>
              </a:r>
              <a:endParaRPr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7516368" y="6373368"/>
              <a:ext cx="6263640" cy="347472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 fontScale="92500"/>
            </a:bodyPr>
            <a:lstStyle/>
            <a:p>
              <a:pPr>
                <a:defRPr sz="1220" b="0" i="0">
                  <a:solidFill>
                    <a:srgbClr val="64748B"/>
                  </a:solidFill>
                  <a:latin typeface="Aptos"/>
                </a:defRPr>
              </a:pPr>
              <a:r>
                <a:rPr lang="en-NA" sz="1220" dirty="0"/>
                <a:t>It connects stock, usage, suppliers, purchase orders and risk signals into one clear action view.</a:t>
              </a:r>
              <a:endParaRPr dirty="0"/>
            </a:p>
          </p:txBody>
        </p:sp>
      </p:grpSp>
      <p:pic>
        <p:nvPicPr>
          <p:cNvPr id="35" name="Picture 34">
            <a:extLst>
              <a:ext uri="{FF2B5EF4-FFF2-40B4-BE49-F238E27FC236}">
                <a16:creationId xmlns:a16="http://schemas.microsoft.com/office/drawing/2014/main" id="{65678104-A939-A5A2-8B97-1BF2DD5917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1047" y="1143001"/>
            <a:ext cx="10343718" cy="5989320"/>
          </a:xfrm>
          <a:prstGeom prst="roundRect">
            <a:avLst>
              <a:gd name="adj" fmla="val 2020"/>
            </a:avLst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0392" y="0"/>
            <a:ext cx="13780008" cy="658368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46630" y="155448"/>
            <a:ext cx="3657600" cy="329184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l">
              <a:defRPr sz="1700" b="1" i="0">
                <a:solidFill>
                  <a:srgbClr val="FFFFFF"/>
                </a:solidFill>
                <a:latin typeface="Aptos"/>
              </a:defRPr>
            </a:pPr>
            <a:r>
              <a:rPr dirty="0"/>
              <a:t>Tara Nawa Inventory Watchdog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0" y="109728"/>
            <a:ext cx="5486400" cy="402336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ctr">
              <a:defRPr sz="2200" b="1" i="0">
                <a:solidFill>
                  <a:srgbClr val="FFFFFF"/>
                </a:solidFill>
                <a:latin typeface="Aptos"/>
              </a:defRPr>
            </a:pPr>
            <a:r>
              <a:t>Stockout Forecasting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036040" y="173736"/>
            <a:ext cx="411480" cy="274320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r">
              <a:defRPr sz="1400" b="0" i="0">
                <a:solidFill>
                  <a:srgbClr val="CBD5E1"/>
                </a:solidFill>
                <a:latin typeface="Aptos"/>
              </a:defRPr>
            </a:pPr>
            <a:r>
              <a:t>05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58368"/>
            <a:ext cx="14630400" cy="32004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85800" y="640080"/>
            <a:ext cx="8514140" cy="822960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l">
              <a:defRPr sz="2900" b="1" i="0">
                <a:solidFill>
                  <a:srgbClr val="111827"/>
                </a:solidFill>
                <a:latin typeface="Aptos"/>
              </a:defRPr>
            </a:pPr>
            <a:r>
              <a:rPr dirty="0"/>
              <a:t>The question is not only what is available today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3" y="1920239"/>
            <a:ext cx="2825775" cy="1450131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l">
              <a:defRPr sz="1700" b="0" i="0">
                <a:solidFill>
                  <a:srgbClr val="64748B"/>
                </a:solidFill>
                <a:latin typeface="Aptos"/>
              </a:defRPr>
            </a:pPr>
            <a:r>
              <a:rPr dirty="0"/>
              <a:t>Forecasting shows how future exposure changes when demand, supplier delay and safety buffer assumptions change.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1ED571E-75AF-D5E6-BCE3-E0F638D1ECD2}"/>
              </a:ext>
            </a:extLst>
          </p:cNvPr>
          <p:cNvGrpSpPr/>
          <p:nvPr/>
        </p:nvGrpSpPr>
        <p:grpSpPr>
          <a:xfrm>
            <a:off x="731520" y="3516674"/>
            <a:ext cx="2528047" cy="2249424"/>
            <a:chOff x="777240" y="2788920"/>
            <a:chExt cx="4192793" cy="2249424"/>
          </a:xfrm>
        </p:grpSpPr>
        <p:sp>
          <p:nvSpPr>
            <p:cNvPr id="10" name="Rounded Rectangle 9"/>
            <p:cNvSpPr/>
            <p:nvPr/>
          </p:nvSpPr>
          <p:spPr>
            <a:xfrm>
              <a:off x="777240" y="2788920"/>
              <a:ext cx="4192793" cy="658368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77240" y="2788920"/>
              <a:ext cx="53668" cy="658368"/>
            </a:xfrm>
            <a:prstGeom prst="rect">
              <a:avLst/>
            </a:prstGeom>
            <a:solidFill>
              <a:srgbClr val="DC262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978407" y="2812584"/>
              <a:ext cx="3978122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 algn="l">
                <a:defRPr sz="1500" b="1" i="0">
                  <a:solidFill>
                    <a:srgbClr val="111827"/>
                  </a:solidFill>
                  <a:latin typeface="Aptos"/>
                </a:defRPr>
              </a:pPr>
              <a:r>
                <a:rPr dirty="0"/>
                <a:t>Scenario view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978407" y="3049251"/>
              <a:ext cx="3957998" cy="91439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Autofit/>
            </a:bodyPr>
            <a:lstStyle/>
            <a:p>
              <a:pPr algn="l">
                <a:defRPr sz="1120" b="0" i="0">
                  <a:solidFill>
                    <a:srgbClr val="64748B"/>
                  </a:solidFill>
                  <a:latin typeface="Aptos"/>
                </a:defRPr>
              </a:pPr>
              <a:r>
                <a:rPr sz="900" dirty="0"/>
                <a:t>Test different consumption and delivery assumptions.</a:t>
              </a: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777240" y="3584448"/>
              <a:ext cx="4192793" cy="658368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777240" y="3584448"/>
              <a:ext cx="53668" cy="658368"/>
            </a:xfrm>
            <a:prstGeom prst="rect">
              <a:avLst/>
            </a:prstGeom>
            <a:solidFill>
              <a:srgbClr val="F9731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978407" y="3608113"/>
              <a:ext cx="3978122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 algn="l">
                <a:defRPr sz="1500" b="1" i="0">
                  <a:solidFill>
                    <a:srgbClr val="111827"/>
                  </a:solidFill>
                  <a:latin typeface="Aptos"/>
                </a:defRPr>
              </a:pPr>
              <a:r>
                <a:rPr dirty="0"/>
                <a:t>Short-cover focus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978407" y="3845858"/>
              <a:ext cx="3957998" cy="91439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Autofit/>
            </a:bodyPr>
            <a:lstStyle/>
            <a:p>
              <a:pPr algn="l">
                <a:defRPr sz="1120" b="0" i="0">
                  <a:solidFill>
                    <a:srgbClr val="64748B"/>
                  </a:solidFill>
                  <a:latin typeface="Aptos"/>
                </a:defRPr>
              </a:pPr>
              <a:r>
                <a:rPr sz="900"/>
                <a:t>Highlight items forecast to run out within 7 or 30 days.</a:t>
              </a:r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777240" y="4379976"/>
              <a:ext cx="4192793" cy="658368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777240" y="4379976"/>
              <a:ext cx="53668" cy="658368"/>
            </a:xfrm>
            <a:prstGeom prst="rect">
              <a:avLst/>
            </a:prstGeom>
            <a:solidFill>
              <a:srgbClr val="0075B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978407" y="4392882"/>
              <a:ext cx="3978122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 algn="l">
                <a:defRPr sz="1500" b="1" i="0">
                  <a:solidFill>
                    <a:srgbClr val="111827"/>
                  </a:solidFill>
                  <a:latin typeface="Aptos"/>
                </a:defRPr>
              </a:pPr>
              <a:r>
                <a:rPr dirty="0"/>
                <a:t>Decision support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978407" y="4640310"/>
              <a:ext cx="3957998" cy="91439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Autofit/>
            </a:bodyPr>
            <a:lstStyle/>
            <a:p>
              <a:pPr algn="l">
                <a:defRPr sz="1120" b="0" i="0">
                  <a:solidFill>
                    <a:srgbClr val="64748B"/>
                  </a:solidFill>
                  <a:latin typeface="Aptos"/>
                </a:defRPr>
              </a:pPr>
              <a:r>
                <a:rPr sz="900"/>
                <a:t>Use the result to prioritise expediting, sourcing and safety-stock review.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E12F21C-76FC-9183-A68B-D1266B24494A}"/>
              </a:ext>
            </a:extLst>
          </p:cNvPr>
          <p:cNvGrpSpPr/>
          <p:nvPr/>
        </p:nvGrpSpPr>
        <p:grpSpPr>
          <a:xfrm>
            <a:off x="6949440" y="7177024"/>
            <a:ext cx="6583680" cy="914400"/>
            <a:chOff x="7315200" y="5897880"/>
            <a:chExt cx="6583680" cy="914400"/>
          </a:xfrm>
        </p:grpSpPr>
        <p:sp>
          <p:nvSpPr>
            <p:cNvPr id="24" name="Rounded Rectangle 23"/>
            <p:cNvSpPr/>
            <p:nvPr/>
          </p:nvSpPr>
          <p:spPr>
            <a:xfrm>
              <a:off x="7315200" y="5897880"/>
              <a:ext cx="6583680" cy="914400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7315200" y="5897880"/>
              <a:ext cx="73152" cy="914400"/>
            </a:xfrm>
            <a:prstGeom prst="rect">
              <a:avLst/>
            </a:prstGeom>
            <a:solidFill>
              <a:srgbClr val="00B4D8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516368" y="6007608"/>
              <a:ext cx="6291072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>
                <a:defRPr sz="1500" b="1" i="0">
                  <a:solidFill>
                    <a:srgbClr val="111827"/>
                  </a:solidFill>
                  <a:latin typeface="Aptos"/>
                </a:defRPr>
              </a:pPr>
              <a:r>
                <a:rPr lang="en-NA" sz="1500" b="1" dirty="0"/>
                <a:t>Before It Breaks</a:t>
              </a:r>
              <a:endParaRPr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516368" y="6373368"/>
              <a:ext cx="6263640" cy="347472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>
                <a:defRPr sz="1220" b="0" i="0">
                  <a:solidFill>
                    <a:srgbClr val="64748B"/>
                  </a:solidFill>
                  <a:latin typeface="Aptos"/>
                </a:defRPr>
              </a:pPr>
              <a:r>
                <a:rPr lang="en-NA" sz="1220" dirty="0"/>
                <a:t>Forecasting helps teams see which items may run out before operations are disrupted.</a:t>
              </a:r>
              <a:endParaRPr dirty="0"/>
            </a:p>
          </p:txBody>
        </p:sp>
      </p:grpSp>
      <p:pic>
        <p:nvPicPr>
          <p:cNvPr id="31" name="Picture 30">
            <a:extLst>
              <a:ext uri="{FF2B5EF4-FFF2-40B4-BE49-F238E27FC236}">
                <a16:creationId xmlns:a16="http://schemas.microsoft.com/office/drawing/2014/main" id="{2B13D354-2FCF-7EDC-432F-B18816AA5B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5633" y="1112271"/>
            <a:ext cx="10391887" cy="6017212"/>
          </a:xfrm>
          <a:prstGeom prst="roundRect">
            <a:avLst>
              <a:gd name="adj" fmla="val 1703"/>
            </a:avLst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0392" y="0"/>
            <a:ext cx="13780008" cy="658368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5114" y="155448"/>
            <a:ext cx="3657600" cy="329184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l">
              <a:defRPr sz="1700" b="1" i="0">
                <a:solidFill>
                  <a:srgbClr val="FFFFFF"/>
                </a:solidFill>
                <a:latin typeface="Aptos"/>
              </a:defRPr>
            </a:pPr>
            <a:r>
              <a:rPr dirty="0"/>
              <a:t>Tara Nawa Inventory Watchdog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0" y="109728"/>
            <a:ext cx="5486400" cy="402336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ctr">
              <a:defRPr sz="2200" b="1" i="0">
                <a:solidFill>
                  <a:srgbClr val="FFFFFF"/>
                </a:solidFill>
                <a:latin typeface="Aptos"/>
              </a:defRPr>
            </a:pPr>
            <a:r>
              <a:t>Critical Item Action List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036040" y="173736"/>
            <a:ext cx="411480" cy="274320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r">
              <a:defRPr sz="1400" b="0" i="0">
                <a:solidFill>
                  <a:srgbClr val="CBD5E1"/>
                </a:solidFill>
                <a:latin typeface="Aptos"/>
              </a:defRPr>
            </a:pPr>
            <a:r>
              <a:rPr lang="en-US" dirty="0"/>
              <a:t>06</a:t>
            </a:r>
            <a:endParaRPr dirty="0"/>
          </a:p>
        </p:txBody>
      </p:sp>
      <p:sp>
        <p:nvSpPr>
          <p:cNvPr id="7" name="Rectangle 6"/>
          <p:cNvSpPr/>
          <p:nvPr/>
        </p:nvSpPr>
        <p:spPr>
          <a:xfrm>
            <a:off x="0" y="658368"/>
            <a:ext cx="14630400" cy="32004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13232" y="706373"/>
            <a:ext cx="9589904" cy="822960"/>
          </a:xfrm>
          <a:prstGeom prst="rect">
            <a:avLst/>
          </a:prstGeom>
          <a:noFill/>
        </p:spPr>
        <p:txBody>
          <a:bodyPr wrap="square" lIns="45720" tIns="27432" rIns="45720" bIns="27432">
            <a:normAutofit fontScale="92500"/>
          </a:bodyPr>
          <a:lstStyle/>
          <a:p>
            <a:pPr algn="l">
              <a:defRPr sz="2900" b="1" i="0">
                <a:solidFill>
                  <a:srgbClr val="111827"/>
                </a:solidFill>
                <a:latin typeface="Aptos"/>
              </a:defRPr>
            </a:pPr>
            <a:r>
              <a:rPr dirty="0"/>
              <a:t>The buyer gets a daily worklist, not just another dashboard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" y="1920240"/>
            <a:ext cx="2836464" cy="1307054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l">
              <a:defRPr sz="1700" b="0" i="0">
                <a:solidFill>
                  <a:srgbClr val="64748B"/>
                </a:solidFill>
                <a:latin typeface="Aptos"/>
              </a:defRPr>
            </a:pPr>
            <a:r>
              <a:rPr dirty="0"/>
              <a:t>Critical and high-risk items are listed with stock cover, delivery gap, supplier, buyer and recommended action.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194E500-2741-0EB1-7C43-A2136941EE7D}"/>
              </a:ext>
            </a:extLst>
          </p:cNvPr>
          <p:cNvGrpSpPr/>
          <p:nvPr/>
        </p:nvGrpSpPr>
        <p:grpSpPr>
          <a:xfrm>
            <a:off x="825114" y="3584448"/>
            <a:ext cx="2546873" cy="2249424"/>
            <a:chOff x="777240" y="2788920"/>
            <a:chExt cx="5715000" cy="2249424"/>
          </a:xfrm>
        </p:grpSpPr>
        <p:sp>
          <p:nvSpPr>
            <p:cNvPr id="10" name="Rounded Rectangle 9"/>
            <p:cNvSpPr/>
            <p:nvPr/>
          </p:nvSpPr>
          <p:spPr>
            <a:xfrm>
              <a:off x="777240" y="2788920"/>
              <a:ext cx="5715000" cy="658368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77240" y="2788920"/>
              <a:ext cx="73152" cy="658368"/>
            </a:xfrm>
            <a:prstGeom prst="rect">
              <a:avLst/>
            </a:prstGeom>
            <a:solidFill>
              <a:srgbClr val="DC262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978408" y="2812923"/>
              <a:ext cx="5422392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 algn="l">
                <a:defRPr sz="1500" b="1" i="0">
                  <a:solidFill>
                    <a:srgbClr val="111827"/>
                  </a:solidFill>
                  <a:latin typeface="Aptos"/>
                </a:defRPr>
              </a:pPr>
              <a:r>
                <a:rPr dirty="0" err="1"/>
                <a:t>Prioritised</a:t>
              </a:r>
              <a:r>
                <a:rPr dirty="0"/>
                <a:t> work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978408" y="3121533"/>
              <a:ext cx="5394960" cy="91439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Autofit/>
            </a:bodyPr>
            <a:lstStyle/>
            <a:p>
              <a:pPr algn="l">
                <a:defRPr sz="1120" b="0" i="0">
                  <a:solidFill>
                    <a:srgbClr val="64748B"/>
                  </a:solidFill>
                  <a:latin typeface="Aptos"/>
                </a:defRPr>
              </a:pPr>
              <a:r>
                <a:rPr sz="900"/>
                <a:t>Start with Critical and High Risk items.</a:t>
              </a: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777240" y="3584448"/>
              <a:ext cx="5715000" cy="658368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777240" y="3584448"/>
              <a:ext cx="73152" cy="658368"/>
            </a:xfrm>
            <a:prstGeom prst="rect">
              <a:avLst/>
            </a:prstGeom>
            <a:solidFill>
              <a:srgbClr val="F9731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978408" y="3608451"/>
              <a:ext cx="5422392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 algn="l">
                <a:defRPr sz="1500" b="1" i="0">
                  <a:solidFill>
                    <a:srgbClr val="111827"/>
                  </a:solidFill>
                  <a:latin typeface="Aptos"/>
                </a:defRPr>
              </a:pPr>
              <a:r>
                <a:rPr dirty="0"/>
                <a:t>Export-friendly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978408" y="3936110"/>
              <a:ext cx="5394960" cy="91439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Autofit/>
            </a:bodyPr>
            <a:lstStyle/>
            <a:p>
              <a:pPr algn="l">
                <a:defRPr sz="1120" b="0" i="0">
                  <a:solidFill>
                    <a:srgbClr val="64748B"/>
                  </a:solidFill>
                  <a:latin typeface="Aptos"/>
                </a:defRPr>
              </a:pPr>
              <a:r>
                <a:rPr sz="900" dirty="0"/>
                <a:t>Give buyers a working list they can act on.</a:t>
              </a:r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777240" y="4379976"/>
              <a:ext cx="5715000" cy="658368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777240" y="4379976"/>
              <a:ext cx="73152" cy="658368"/>
            </a:xfrm>
            <a:prstGeom prst="rect">
              <a:avLst/>
            </a:prstGeom>
            <a:solidFill>
              <a:srgbClr val="0075B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978408" y="4394454"/>
              <a:ext cx="5422392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 algn="l">
                <a:defRPr sz="1500" b="1" i="0">
                  <a:solidFill>
                    <a:srgbClr val="111827"/>
                  </a:solidFill>
                  <a:latin typeface="Aptos"/>
                </a:defRPr>
              </a:pPr>
              <a:r>
                <a:rPr dirty="0"/>
                <a:t>Accountability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978408" y="4684014"/>
              <a:ext cx="5394960" cy="91439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Autofit/>
            </a:bodyPr>
            <a:lstStyle/>
            <a:p>
              <a:pPr algn="l">
                <a:defRPr sz="1120" b="0" i="0">
                  <a:solidFill>
                    <a:srgbClr val="64748B"/>
                  </a:solidFill>
                  <a:latin typeface="Aptos"/>
                </a:defRPr>
              </a:pPr>
              <a:r>
                <a:rPr sz="900" dirty="0"/>
                <a:t>Link item, warehouse, buyer, supplier and action.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ECB0B48-4884-934A-D107-8D9B0B771062}"/>
              </a:ext>
            </a:extLst>
          </p:cNvPr>
          <p:cNvGrpSpPr/>
          <p:nvPr/>
        </p:nvGrpSpPr>
        <p:grpSpPr>
          <a:xfrm>
            <a:off x="7011296" y="7205472"/>
            <a:ext cx="6583680" cy="914400"/>
            <a:chOff x="7315200" y="5897880"/>
            <a:chExt cx="6583680" cy="914400"/>
          </a:xfrm>
        </p:grpSpPr>
        <p:sp>
          <p:nvSpPr>
            <p:cNvPr id="24" name="Rounded Rectangle 23"/>
            <p:cNvSpPr/>
            <p:nvPr/>
          </p:nvSpPr>
          <p:spPr>
            <a:xfrm>
              <a:off x="7315200" y="5897880"/>
              <a:ext cx="6583680" cy="914400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7315200" y="5897880"/>
              <a:ext cx="73152" cy="914400"/>
            </a:xfrm>
            <a:prstGeom prst="rect">
              <a:avLst/>
            </a:prstGeom>
            <a:solidFill>
              <a:srgbClr val="00B4D8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516368" y="6007608"/>
              <a:ext cx="6291072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>
                <a:defRPr sz="1500" b="1" i="0">
                  <a:solidFill>
                    <a:srgbClr val="111827"/>
                  </a:solidFill>
                  <a:latin typeface="Aptos"/>
                </a:defRPr>
              </a:pPr>
              <a:r>
                <a:rPr lang="en-NA" sz="1500" b="1" dirty="0"/>
                <a:t>Action First</a:t>
              </a:r>
              <a:endParaRPr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516368" y="6373368"/>
              <a:ext cx="6263640" cy="347472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>
                <a:defRPr sz="1220" b="0" i="0">
                  <a:solidFill>
                    <a:srgbClr val="64748B"/>
                  </a:solidFill>
                  <a:latin typeface="Aptos"/>
                </a:defRPr>
              </a:pPr>
              <a:r>
                <a:rPr lang="en-NA" sz="1220" dirty="0"/>
                <a:t>The Watchdog turns risk into a practical worklist so teams know what to act on first.</a:t>
              </a:r>
              <a:endParaRPr dirty="0"/>
            </a:p>
          </p:txBody>
        </p:sp>
      </p:grpSp>
      <p:pic>
        <p:nvPicPr>
          <p:cNvPr id="31" name="Picture 30">
            <a:extLst>
              <a:ext uri="{FF2B5EF4-FFF2-40B4-BE49-F238E27FC236}">
                <a16:creationId xmlns:a16="http://schemas.microsoft.com/office/drawing/2014/main" id="{BAB996D9-4C49-4B43-FC2F-EF72E87EE7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4995" y="1142999"/>
            <a:ext cx="10422525" cy="6033665"/>
          </a:xfrm>
          <a:prstGeom prst="roundRect">
            <a:avLst>
              <a:gd name="adj" fmla="val 2582"/>
            </a:avLst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25114" y="0"/>
            <a:ext cx="13805286" cy="658368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5114" y="155448"/>
            <a:ext cx="3657600" cy="329184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l">
              <a:defRPr sz="1700" b="1" i="0">
                <a:solidFill>
                  <a:srgbClr val="FFFFFF"/>
                </a:solidFill>
                <a:latin typeface="Aptos"/>
              </a:defRPr>
            </a:pPr>
            <a:r>
              <a:rPr dirty="0"/>
              <a:t>Tara Nawa Inventory Watchdog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0" y="109728"/>
            <a:ext cx="5486400" cy="402336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ctr">
              <a:defRPr sz="2200" b="1" i="0">
                <a:solidFill>
                  <a:srgbClr val="FFFFFF"/>
                </a:solidFill>
                <a:latin typeface="Aptos"/>
              </a:defRPr>
            </a:pPr>
            <a:r>
              <a:t>Alert Control Centre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036040" y="173736"/>
            <a:ext cx="411480" cy="274320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r">
              <a:defRPr sz="1400" b="0" i="0">
                <a:solidFill>
                  <a:srgbClr val="CBD5E1"/>
                </a:solidFill>
                <a:latin typeface="Aptos"/>
              </a:defRPr>
            </a:pPr>
            <a:r>
              <a:rPr lang="en-US" dirty="0"/>
              <a:t>07</a:t>
            </a:r>
            <a:endParaRPr dirty="0"/>
          </a:p>
        </p:txBody>
      </p:sp>
      <p:sp>
        <p:nvSpPr>
          <p:cNvPr id="7" name="Rectangle 6"/>
          <p:cNvSpPr/>
          <p:nvPr/>
        </p:nvSpPr>
        <p:spPr>
          <a:xfrm>
            <a:off x="0" y="658368"/>
            <a:ext cx="14630400" cy="32004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75041" y="690372"/>
            <a:ext cx="10437607" cy="822960"/>
          </a:xfrm>
          <a:prstGeom prst="rect">
            <a:avLst/>
          </a:prstGeom>
          <a:noFill/>
        </p:spPr>
        <p:txBody>
          <a:bodyPr wrap="square" lIns="45720" tIns="27432" rIns="45720" bIns="27432">
            <a:normAutofit fontScale="92500"/>
          </a:bodyPr>
          <a:lstStyle/>
          <a:p>
            <a:pPr algn="l">
              <a:defRPr sz="2900" b="1" i="0">
                <a:solidFill>
                  <a:srgbClr val="111827"/>
                </a:solidFill>
                <a:latin typeface="Aptos"/>
              </a:defRPr>
            </a:pPr>
            <a:r>
              <a:rPr dirty="0"/>
              <a:t>Too many alerts become noise</a:t>
            </a:r>
            <a:r>
              <a:rPr lang="en-US" dirty="0"/>
              <a:t> -</a:t>
            </a:r>
            <a:r>
              <a:rPr dirty="0"/>
              <a:t> The Watchdog separates urgency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" y="2178425"/>
            <a:ext cx="3116490" cy="1373748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l">
              <a:defRPr sz="1700" b="0" i="0">
                <a:solidFill>
                  <a:srgbClr val="64748B"/>
                </a:solidFill>
                <a:latin typeface="Aptos"/>
              </a:defRPr>
            </a:pPr>
            <a:r>
              <a:rPr dirty="0"/>
              <a:t>P1 alerts are reviewed first, followed by P2 urgent follow-up, P3 watch closely and P4 information only.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B823243-B9D4-EF87-68BF-A1F1F1463F42}"/>
              </a:ext>
            </a:extLst>
          </p:cNvPr>
          <p:cNvGrpSpPr/>
          <p:nvPr/>
        </p:nvGrpSpPr>
        <p:grpSpPr>
          <a:xfrm>
            <a:off x="810666" y="3881899"/>
            <a:ext cx="2611419" cy="2249424"/>
            <a:chOff x="777240" y="2788920"/>
            <a:chExt cx="5715000" cy="2249424"/>
          </a:xfrm>
        </p:grpSpPr>
        <p:sp>
          <p:nvSpPr>
            <p:cNvPr id="10" name="Rounded Rectangle 9"/>
            <p:cNvSpPr/>
            <p:nvPr/>
          </p:nvSpPr>
          <p:spPr>
            <a:xfrm>
              <a:off x="777240" y="2788920"/>
              <a:ext cx="5715000" cy="658368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77240" y="2788920"/>
              <a:ext cx="73152" cy="658368"/>
            </a:xfrm>
            <a:prstGeom prst="rect">
              <a:avLst/>
            </a:prstGeom>
            <a:solidFill>
              <a:srgbClr val="DC262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978408" y="2822448"/>
              <a:ext cx="5422391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 algn="l">
                <a:defRPr sz="1500" b="1" i="0">
                  <a:solidFill>
                    <a:srgbClr val="111827"/>
                  </a:solidFill>
                  <a:latin typeface="Aptos"/>
                </a:defRPr>
              </a:pPr>
              <a:r>
                <a:rPr dirty="0"/>
                <a:t>P1 focus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978408" y="3102483"/>
              <a:ext cx="5394961" cy="91439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Autofit/>
            </a:bodyPr>
            <a:lstStyle/>
            <a:p>
              <a:pPr algn="l">
                <a:defRPr sz="1120" b="0" i="0">
                  <a:solidFill>
                    <a:srgbClr val="64748B"/>
                  </a:solidFill>
                  <a:latin typeface="Aptos"/>
                </a:defRPr>
              </a:pPr>
              <a:r>
                <a:rPr sz="900" dirty="0"/>
                <a:t>Immediate action where the risk is most urgent.</a:t>
              </a: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777240" y="3584448"/>
              <a:ext cx="5715000" cy="658368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777240" y="3584448"/>
              <a:ext cx="73152" cy="658368"/>
            </a:xfrm>
            <a:prstGeom prst="rect">
              <a:avLst/>
            </a:prstGeom>
            <a:solidFill>
              <a:srgbClr val="F9731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978408" y="3608451"/>
              <a:ext cx="5422391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 algn="l">
                <a:defRPr sz="1500" b="1" i="0">
                  <a:solidFill>
                    <a:srgbClr val="111827"/>
                  </a:solidFill>
                  <a:latin typeface="Aptos"/>
                </a:defRPr>
              </a:pPr>
              <a:r>
                <a:rPr dirty="0"/>
                <a:t>Buyer routing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978408" y="3888485"/>
              <a:ext cx="5394961" cy="91439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Autofit/>
            </a:bodyPr>
            <a:lstStyle/>
            <a:p>
              <a:pPr algn="l">
                <a:defRPr sz="1120" b="0" i="0">
                  <a:solidFill>
                    <a:srgbClr val="64748B"/>
                  </a:solidFill>
                  <a:latin typeface="Aptos"/>
                </a:defRPr>
              </a:pPr>
              <a:r>
                <a:rPr sz="900" dirty="0"/>
                <a:t>Alerts filter by buyer, supplier, warehouse and risk category.</a:t>
              </a:r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777240" y="4379976"/>
              <a:ext cx="5715000" cy="658368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777240" y="4379976"/>
              <a:ext cx="73152" cy="658368"/>
            </a:xfrm>
            <a:prstGeom prst="rect">
              <a:avLst/>
            </a:prstGeom>
            <a:solidFill>
              <a:srgbClr val="0075B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978408" y="4413504"/>
              <a:ext cx="5422391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 algn="l">
                <a:defRPr sz="1500" b="1" i="0">
                  <a:solidFill>
                    <a:srgbClr val="111827"/>
                  </a:solidFill>
                  <a:latin typeface="Aptos"/>
                </a:defRPr>
              </a:pPr>
              <a:r>
                <a:rPr dirty="0"/>
                <a:t>Practical follow-up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978408" y="4636389"/>
              <a:ext cx="5394961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Autofit/>
            </a:bodyPr>
            <a:lstStyle/>
            <a:p>
              <a:pPr algn="l">
                <a:defRPr sz="1120" b="0" i="0">
                  <a:solidFill>
                    <a:srgbClr val="64748B"/>
                  </a:solidFill>
                  <a:latin typeface="Aptos"/>
                </a:defRPr>
              </a:pPr>
              <a:r>
                <a:rPr sz="900" dirty="0"/>
                <a:t>Alert detail tables support daily procurement discipline.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A705B59-F1C5-7B0F-EDD2-77CC3C69CBE9}"/>
              </a:ext>
            </a:extLst>
          </p:cNvPr>
          <p:cNvGrpSpPr/>
          <p:nvPr/>
        </p:nvGrpSpPr>
        <p:grpSpPr>
          <a:xfrm>
            <a:off x="6949440" y="7205472"/>
            <a:ext cx="6583680" cy="914400"/>
            <a:chOff x="7315200" y="5897880"/>
            <a:chExt cx="6583680" cy="914400"/>
          </a:xfrm>
        </p:grpSpPr>
        <p:sp>
          <p:nvSpPr>
            <p:cNvPr id="24" name="Rounded Rectangle 23"/>
            <p:cNvSpPr/>
            <p:nvPr/>
          </p:nvSpPr>
          <p:spPr>
            <a:xfrm>
              <a:off x="7315200" y="5897880"/>
              <a:ext cx="6583680" cy="914400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7315200" y="5897880"/>
              <a:ext cx="73152" cy="914400"/>
            </a:xfrm>
            <a:prstGeom prst="rect">
              <a:avLst/>
            </a:prstGeom>
            <a:solidFill>
              <a:srgbClr val="00B4D8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516368" y="6007608"/>
              <a:ext cx="6291072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>
                <a:defRPr sz="1500" b="1" i="0">
                  <a:solidFill>
                    <a:srgbClr val="111827"/>
                  </a:solidFill>
                  <a:latin typeface="Aptos"/>
                </a:defRPr>
              </a:pPr>
              <a:r>
                <a:rPr lang="en-NA" sz="1500" b="1" dirty="0"/>
                <a:t>Accountability</a:t>
              </a:r>
              <a:endParaRPr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516368" y="6373368"/>
              <a:ext cx="6263640" cy="347472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 fontScale="92500"/>
            </a:bodyPr>
            <a:lstStyle/>
            <a:p>
              <a:pPr>
                <a:defRPr sz="1220" b="0" i="0">
                  <a:solidFill>
                    <a:srgbClr val="64748B"/>
                  </a:solidFill>
                  <a:latin typeface="Aptos"/>
                </a:defRPr>
              </a:pPr>
              <a:r>
                <a:rPr lang="en-NA" sz="1220" dirty="0"/>
                <a:t>Alerts help assign focus, urgency and responsibility before small issues become major disruptions.</a:t>
              </a:r>
              <a:endParaRPr dirty="0"/>
            </a:p>
          </p:txBody>
        </p:sp>
      </p:grpSp>
      <p:pic>
        <p:nvPicPr>
          <p:cNvPr id="31" name="Picture 30">
            <a:extLst>
              <a:ext uri="{FF2B5EF4-FFF2-40B4-BE49-F238E27FC236}">
                <a16:creationId xmlns:a16="http://schemas.microsoft.com/office/drawing/2014/main" id="{357B6E4E-1ACE-A24E-9B59-5F81A5380A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5566" y="1106367"/>
            <a:ext cx="10437607" cy="6030798"/>
          </a:xfrm>
          <a:prstGeom prst="roundRect">
            <a:avLst>
              <a:gd name="adj" fmla="val 2218"/>
            </a:avLst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0392" y="0"/>
            <a:ext cx="13780008" cy="658368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5114" y="155448"/>
            <a:ext cx="3657600" cy="329184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l">
              <a:defRPr sz="1700" b="1" i="0">
                <a:solidFill>
                  <a:srgbClr val="FFFFFF"/>
                </a:solidFill>
                <a:latin typeface="Aptos"/>
              </a:defRPr>
            </a:pPr>
            <a:r>
              <a:rPr dirty="0"/>
              <a:t>Tara Nawa Inventory Watchdog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0" y="109728"/>
            <a:ext cx="5486400" cy="402336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ctr">
              <a:defRPr sz="2200" b="1" i="0">
                <a:solidFill>
                  <a:srgbClr val="FFFFFF"/>
                </a:solidFill>
                <a:latin typeface="Aptos"/>
              </a:defRPr>
            </a:pPr>
            <a:r>
              <a:t>Item Detail Drillthrough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036040" y="173736"/>
            <a:ext cx="411480" cy="274320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r">
              <a:defRPr sz="1400" b="0" i="0">
                <a:solidFill>
                  <a:srgbClr val="CBD5E1"/>
                </a:solidFill>
                <a:latin typeface="Aptos"/>
              </a:defRPr>
            </a:pPr>
            <a:r>
              <a:rPr lang="en-US" dirty="0"/>
              <a:t>08</a:t>
            </a:r>
            <a:endParaRPr dirty="0"/>
          </a:p>
        </p:txBody>
      </p:sp>
      <p:sp>
        <p:nvSpPr>
          <p:cNvPr id="7" name="Rectangle 6"/>
          <p:cNvSpPr/>
          <p:nvPr/>
        </p:nvSpPr>
        <p:spPr>
          <a:xfrm>
            <a:off x="0" y="658368"/>
            <a:ext cx="14630400" cy="32004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82083" y="615875"/>
            <a:ext cx="8813202" cy="822960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l">
              <a:defRPr sz="2900" b="1" i="0">
                <a:solidFill>
                  <a:srgbClr val="111827"/>
                </a:solidFill>
                <a:latin typeface="Aptos"/>
              </a:defRPr>
            </a:pPr>
            <a:r>
              <a:rPr dirty="0"/>
              <a:t>Every risk must be explainable at item level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" y="1920240"/>
            <a:ext cx="3013233" cy="1488320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l">
              <a:defRPr sz="1700" b="0" i="0">
                <a:solidFill>
                  <a:srgbClr val="64748B"/>
                </a:solidFill>
                <a:latin typeface="Aptos"/>
              </a:defRPr>
            </a:pPr>
            <a:r>
              <a:rPr dirty="0"/>
              <a:t>The </a:t>
            </a:r>
            <a:r>
              <a:rPr dirty="0" err="1"/>
              <a:t>drillthrough</a:t>
            </a:r>
            <a:r>
              <a:rPr dirty="0"/>
              <a:t> page shows the evidence behind one item: stock, PO cover, supplier risk, risk components, data quality and SOC details.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049E5F0-CC29-AFAC-099A-B3261FCE62AA}"/>
              </a:ext>
            </a:extLst>
          </p:cNvPr>
          <p:cNvGrpSpPr/>
          <p:nvPr/>
        </p:nvGrpSpPr>
        <p:grpSpPr>
          <a:xfrm>
            <a:off x="825114" y="3554864"/>
            <a:ext cx="2772784" cy="2249424"/>
            <a:chOff x="777240" y="2788920"/>
            <a:chExt cx="5715000" cy="2249424"/>
          </a:xfrm>
        </p:grpSpPr>
        <p:sp>
          <p:nvSpPr>
            <p:cNvPr id="10" name="Rounded Rectangle 9"/>
            <p:cNvSpPr/>
            <p:nvPr/>
          </p:nvSpPr>
          <p:spPr>
            <a:xfrm>
              <a:off x="777240" y="2788920"/>
              <a:ext cx="5715000" cy="658368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77240" y="2788920"/>
              <a:ext cx="73152" cy="658368"/>
            </a:xfrm>
            <a:prstGeom prst="rect">
              <a:avLst/>
            </a:prstGeom>
            <a:solidFill>
              <a:srgbClr val="DC262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978408" y="2812923"/>
              <a:ext cx="5422391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 algn="l">
                <a:defRPr sz="1500" b="1" i="0">
                  <a:solidFill>
                    <a:srgbClr val="111827"/>
                  </a:solidFill>
                  <a:latin typeface="Aptos"/>
                </a:defRPr>
              </a:pPr>
              <a:r>
                <a:rPr dirty="0"/>
                <a:t>Why is it risky?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978408" y="3140583"/>
              <a:ext cx="5394960" cy="91439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Autofit/>
            </a:bodyPr>
            <a:lstStyle/>
            <a:p>
              <a:pPr algn="l">
                <a:defRPr sz="1120" b="0" i="0">
                  <a:solidFill>
                    <a:srgbClr val="64748B"/>
                  </a:solidFill>
                  <a:latin typeface="Aptos"/>
                </a:defRPr>
              </a:pPr>
              <a:r>
                <a:rPr sz="900"/>
                <a:t>Shows the score components and stock position.</a:t>
              </a: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777240" y="3584448"/>
              <a:ext cx="5715000" cy="658368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777240" y="3584448"/>
              <a:ext cx="73152" cy="658368"/>
            </a:xfrm>
            <a:prstGeom prst="rect">
              <a:avLst/>
            </a:prstGeom>
            <a:solidFill>
              <a:srgbClr val="F9731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978408" y="3617976"/>
              <a:ext cx="5422391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 algn="l">
                <a:defRPr sz="1500" b="1" i="0">
                  <a:solidFill>
                    <a:srgbClr val="111827"/>
                  </a:solidFill>
                  <a:latin typeface="Aptos"/>
                </a:defRPr>
              </a:pPr>
              <a:r>
                <a:rPr dirty="0"/>
                <a:t>Will delivery arrive in time?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978408" y="3859910"/>
              <a:ext cx="5394960" cy="91439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Autofit/>
            </a:bodyPr>
            <a:lstStyle/>
            <a:p>
              <a:pPr algn="l">
                <a:defRPr sz="1120" b="0" i="0">
                  <a:solidFill>
                    <a:srgbClr val="64748B"/>
                  </a:solidFill>
                  <a:latin typeface="Aptos"/>
                </a:defRPr>
              </a:pPr>
              <a:r>
                <a:rPr sz="900"/>
                <a:t>Compares expected delivery with forecasted stockout.</a:t>
              </a:r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777240" y="4379976"/>
              <a:ext cx="5715000" cy="658368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777240" y="4379976"/>
              <a:ext cx="73152" cy="658368"/>
            </a:xfrm>
            <a:prstGeom prst="rect">
              <a:avLst/>
            </a:prstGeom>
            <a:solidFill>
              <a:srgbClr val="0075B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978408" y="4394454"/>
              <a:ext cx="5422391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 algn="l">
                <a:defRPr sz="1500" b="1" i="0">
                  <a:solidFill>
                    <a:srgbClr val="111827"/>
                  </a:solidFill>
                  <a:latin typeface="Aptos"/>
                </a:defRPr>
              </a:pPr>
              <a:r>
                <a:rPr dirty="0"/>
                <a:t>What must be done?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978408" y="4684014"/>
              <a:ext cx="5394960" cy="91439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Autofit/>
            </a:bodyPr>
            <a:lstStyle/>
            <a:p>
              <a:pPr algn="l">
                <a:defRPr sz="1120" b="0" i="0">
                  <a:solidFill>
                    <a:srgbClr val="64748B"/>
                  </a:solidFill>
                  <a:latin typeface="Aptos"/>
                </a:defRPr>
              </a:pPr>
              <a:r>
                <a:rPr sz="900"/>
                <a:t>Displays recommended procurement or data action.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F3683EC-0466-9C7C-35E5-1D83DC10A8C0}"/>
              </a:ext>
            </a:extLst>
          </p:cNvPr>
          <p:cNvGrpSpPr/>
          <p:nvPr/>
        </p:nvGrpSpPr>
        <p:grpSpPr>
          <a:xfrm>
            <a:off x="6949440" y="7195839"/>
            <a:ext cx="6583680" cy="914400"/>
            <a:chOff x="7315200" y="5897880"/>
            <a:chExt cx="6583680" cy="914400"/>
          </a:xfrm>
        </p:grpSpPr>
        <p:sp>
          <p:nvSpPr>
            <p:cNvPr id="24" name="Rounded Rectangle 23"/>
            <p:cNvSpPr/>
            <p:nvPr/>
          </p:nvSpPr>
          <p:spPr>
            <a:xfrm>
              <a:off x="7315200" y="5897880"/>
              <a:ext cx="6583680" cy="914400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7315200" y="5897880"/>
              <a:ext cx="73152" cy="914400"/>
            </a:xfrm>
            <a:prstGeom prst="rect">
              <a:avLst/>
            </a:prstGeom>
            <a:solidFill>
              <a:srgbClr val="00B4D8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516368" y="6007608"/>
              <a:ext cx="6291072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>
                <a:defRPr sz="1500" b="1" i="0">
                  <a:solidFill>
                    <a:srgbClr val="111827"/>
                  </a:solidFill>
                  <a:latin typeface="Aptos"/>
                </a:defRPr>
              </a:pPr>
              <a:r>
                <a:rPr lang="en-NA" sz="1500" b="1" dirty="0"/>
                <a:t>One Item, Full Story</a:t>
              </a:r>
              <a:endParaRPr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516368" y="6373368"/>
              <a:ext cx="6263640" cy="347472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 fontScale="92500" lnSpcReduction="20000"/>
            </a:bodyPr>
            <a:lstStyle/>
            <a:p>
              <a:pPr>
                <a:defRPr sz="1220" b="0" i="0">
                  <a:solidFill>
                    <a:srgbClr val="64748B"/>
                  </a:solidFill>
                  <a:latin typeface="Aptos"/>
                </a:defRPr>
              </a:pPr>
              <a:r>
                <a:rPr lang="en-NA" sz="1220" dirty="0"/>
                <a:t>Users can drill into a single item to understand stock, demand, suppliers, risk and recommended action.</a:t>
              </a:r>
              <a:endParaRPr dirty="0"/>
            </a:p>
          </p:txBody>
        </p:sp>
      </p:grpSp>
      <p:pic>
        <p:nvPicPr>
          <p:cNvPr id="31" name="Picture 30">
            <a:extLst>
              <a:ext uri="{FF2B5EF4-FFF2-40B4-BE49-F238E27FC236}">
                <a16:creationId xmlns:a16="http://schemas.microsoft.com/office/drawing/2014/main" id="{5256A4F8-36FF-6C06-BA1D-7ADBC54CF1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610" y="1077879"/>
            <a:ext cx="10467802" cy="6040998"/>
          </a:xfrm>
          <a:prstGeom prst="roundRect">
            <a:avLst>
              <a:gd name="adj" fmla="val 2421"/>
            </a:avLst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0392" y="0"/>
            <a:ext cx="13780008" cy="658368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5114" y="155448"/>
            <a:ext cx="3657600" cy="329184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l">
              <a:defRPr sz="1700" b="1" i="0">
                <a:solidFill>
                  <a:srgbClr val="FFFFFF"/>
                </a:solidFill>
                <a:latin typeface="Aptos"/>
              </a:defRPr>
            </a:pPr>
            <a:r>
              <a:rPr dirty="0"/>
              <a:t>Tara Nawa Inventory Watchdog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0" y="109728"/>
            <a:ext cx="5486400" cy="402336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ctr">
              <a:defRPr sz="2200" b="1" i="0">
                <a:solidFill>
                  <a:srgbClr val="FFFFFF"/>
                </a:solidFill>
                <a:latin typeface="Aptos"/>
              </a:defRPr>
            </a:pPr>
            <a:r>
              <a:t>Explainable Risk Scoring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036040" y="173736"/>
            <a:ext cx="411480" cy="274320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r">
              <a:defRPr sz="1400" b="0" i="0">
                <a:solidFill>
                  <a:srgbClr val="CBD5E1"/>
                </a:solidFill>
                <a:latin typeface="Aptos"/>
              </a:defRPr>
            </a:pPr>
            <a:r>
              <a:rPr lang="en-US" dirty="0"/>
              <a:t>09</a:t>
            </a:r>
            <a:endParaRPr dirty="0"/>
          </a:p>
        </p:txBody>
      </p:sp>
      <p:sp>
        <p:nvSpPr>
          <p:cNvPr id="7" name="Rectangle 6"/>
          <p:cNvSpPr/>
          <p:nvPr/>
        </p:nvSpPr>
        <p:spPr>
          <a:xfrm>
            <a:off x="0" y="658368"/>
            <a:ext cx="14630400" cy="32004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85800" y="708928"/>
            <a:ext cx="10050332" cy="822960"/>
          </a:xfrm>
          <a:prstGeom prst="rect">
            <a:avLst/>
          </a:prstGeom>
          <a:noFill/>
        </p:spPr>
        <p:txBody>
          <a:bodyPr wrap="square" lIns="45720" tIns="27432" rIns="45720" bIns="27432">
            <a:normAutofit fontScale="92500"/>
          </a:bodyPr>
          <a:lstStyle/>
          <a:p>
            <a:pPr algn="l">
              <a:defRPr sz="2900" b="1" i="0">
                <a:solidFill>
                  <a:srgbClr val="111827"/>
                </a:solidFill>
                <a:latin typeface="Aptos"/>
              </a:defRPr>
            </a:pPr>
            <a:r>
              <a:rPr dirty="0"/>
              <a:t>A score is only useful when users can trust the reason behind it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" y="1920239"/>
            <a:ext cx="2675857" cy="1469088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l">
              <a:defRPr sz="1700" b="0" i="0">
                <a:solidFill>
                  <a:srgbClr val="64748B"/>
                </a:solidFill>
                <a:latin typeface="Aptos"/>
              </a:defRPr>
            </a:pPr>
            <a:r>
              <a:rPr dirty="0"/>
              <a:t>The model breaks risk into stock level, PO coverage, delivery gap, criticality, consumption movement and supplier reliability.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1DB6321-E8A7-4B7D-F016-4D8E1F9F74F5}"/>
              </a:ext>
            </a:extLst>
          </p:cNvPr>
          <p:cNvGrpSpPr/>
          <p:nvPr/>
        </p:nvGrpSpPr>
        <p:grpSpPr>
          <a:xfrm>
            <a:off x="777240" y="3535631"/>
            <a:ext cx="2514600" cy="2249424"/>
            <a:chOff x="777240" y="2788920"/>
            <a:chExt cx="5715000" cy="2249424"/>
          </a:xfrm>
        </p:grpSpPr>
        <p:sp>
          <p:nvSpPr>
            <p:cNvPr id="10" name="Rounded Rectangle 9"/>
            <p:cNvSpPr/>
            <p:nvPr/>
          </p:nvSpPr>
          <p:spPr>
            <a:xfrm>
              <a:off x="777240" y="2788920"/>
              <a:ext cx="5715000" cy="658368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77240" y="2788920"/>
              <a:ext cx="73152" cy="658368"/>
            </a:xfrm>
            <a:prstGeom prst="rect">
              <a:avLst/>
            </a:prstGeom>
            <a:solidFill>
              <a:srgbClr val="DC262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978408" y="2791073"/>
              <a:ext cx="5422391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 algn="l">
                <a:defRPr sz="1500" b="1" i="0">
                  <a:solidFill>
                    <a:srgbClr val="111827"/>
                  </a:solidFill>
                  <a:latin typeface="Aptos"/>
                </a:defRPr>
              </a:pPr>
              <a:r>
                <a:rPr dirty="0"/>
                <a:t>Six drivers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978408" y="3030967"/>
              <a:ext cx="5394959" cy="337121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 algn="l">
                <a:defRPr sz="1120" b="0" i="0">
                  <a:solidFill>
                    <a:srgbClr val="64748B"/>
                  </a:solidFill>
                  <a:latin typeface="Aptos"/>
                </a:defRPr>
              </a:pPr>
              <a:r>
                <a:rPr sz="900" dirty="0"/>
                <a:t>Users can see what is creating the risk.</a:t>
              </a: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777240" y="3584448"/>
              <a:ext cx="5715000" cy="658368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777240" y="3584448"/>
              <a:ext cx="73152" cy="658368"/>
            </a:xfrm>
            <a:prstGeom prst="rect">
              <a:avLst/>
            </a:prstGeom>
            <a:solidFill>
              <a:srgbClr val="F9731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978408" y="3618870"/>
              <a:ext cx="5422391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 algn="l">
                <a:defRPr sz="1500" b="1" i="0">
                  <a:solidFill>
                    <a:srgbClr val="111827"/>
                  </a:solidFill>
                  <a:latin typeface="Aptos"/>
                </a:defRPr>
              </a:pPr>
              <a:r>
                <a:rPr dirty="0"/>
                <a:t>Actionable categories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978408" y="3887810"/>
              <a:ext cx="5394959" cy="91439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Autofit/>
            </a:bodyPr>
            <a:lstStyle/>
            <a:p>
              <a:pPr algn="l">
                <a:defRPr sz="1120" b="0" i="0">
                  <a:solidFill>
                    <a:srgbClr val="64748B"/>
                  </a:solidFill>
                  <a:latin typeface="Aptos"/>
                </a:defRPr>
              </a:pPr>
              <a:r>
                <a:rPr sz="900" dirty="0"/>
                <a:t>Critical, High Risk, Watch, Low Risk and No Recent Consumption.</a:t>
              </a:r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777240" y="4379976"/>
              <a:ext cx="5715000" cy="658368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777240" y="4379976"/>
              <a:ext cx="73152" cy="658368"/>
            </a:xfrm>
            <a:prstGeom prst="rect">
              <a:avLst/>
            </a:prstGeom>
            <a:solidFill>
              <a:srgbClr val="0075B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978408" y="4403640"/>
              <a:ext cx="5422391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 algn="l">
                <a:defRPr sz="1500" b="1" i="0">
                  <a:solidFill>
                    <a:srgbClr val="111827"/>
                  </a:solidFill>
                  <a:latin typeface="Aptos"/>
                </a:defRPr>
              </a:pPr>
              <a:r>
                <a:rPr dirty="0"/>
                <a:t>Evidence-led decisions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978408" y="4661823"/>
              <a:ext cx="5394959" cy="91439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Autofit/>
            </a:bodyPr>
            <a:lstStyle/>
            <a:p>
              <a:pPr algn="l">
                <a:defRPr sz="1120" b="0" i="0">
                  <a:solidFill>
                    <a:srgbClr val="64748B"/>
                  </a:solidFill>
                  <a:latin typeface="Aptos"/>
                </a:defRPr>
              </a:pPr>
              <a:r>
                <a:rPr sz="900"/>
                <a:t>Managers can challenge or confirm the risk using item-level detail.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6CC234F-C96C-0EB3-BF70-1278B1C079CB}"/>
              </a:ext>
            </a:extLst>
          </p:cNvPr>
          <p:cNvGrpSpPr/>
          <p:nvPr/>
        </p:nvGrpSpPr>
        <p:grpSpPr>
          <a:xfrm>
            <a:off x="6949440" y="7171776"/>
            <a:ext cx="6583680" cy="914400"/>
            <a:chOff x="7315200" y="5897880"/>
            <a:chExt cx="6583680" cy="914400"/>
          </a:xfrm>
        </p:grpSpPr>
        <p:sp>
          <p:nvSpPr>
            <p:cNvPr id="24" name="Rounded Rectangle 23"/>
            <p:cNvSpPr/>
            <p:nvPr/>
          </p:nvSpPr>
          <p:spPr>
            <a:xfrm>
              <a:off x="7315200" y="5897880"/>
              <a:ext cx="6583680" cy="914400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7315200" y="5897880"/>
              <a:ext cx="73152" cy="914400"/>
            </a:xfrm>
            <a:prstGeom prst="rect">
              <a:avLst/>
            </a:prstGeom>
            <a:solidFill>
              <a:srgbClr val="00B4D8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516368" y="6007608"/>
              <a:ext cx="6291072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>
                <a:defRPr sz="1500" b="1" i="0">
                  <a:solidFill>
                    <a:srgbClr val="111827"/>
                  </a:solidFill>
                  <a:latin typeface="Aptos"/>
                </a:defRPr>
              </a:pPr>
              <a:r>
                <a:rPr lang="en-NA" sz="1500" b="1" dirty="0"/>
                <a:t>Risk Made Visible</a:t>
              </a:r>
              <a:endParaRPr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516368" y="6373368"/>
              <a:ext cx="6263640" cy="347472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>
                <a:defRPr sz="1220" b="0" i="0">
                  <a:solidFill>
                    <a:srgbClr val="64748B"/>
                  </a:solidFill>
                  <a:latin typeface="Aptos"/>
                </a:defRPr>
              </a:pPr>
              <a:r>
                <a:rPr lang="en-NA" sz="1220" dirty="0"/>
                <a:t>The Watchdog does not only show that an item is risky — it helps explain why it is risky.</a:t>
              </a:r>
              <a:endParaRPr dirty="0"/>
            </a:p>
          </p:txBody>
        </p:sp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447A1346-8B73-E9FF-4D86-BA19784E81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0672" y="1197148"/>
            <a:ext cx="10226785" cy="5900991"/>
          </a:xfrm>
          <a:prstGeom prst="roundRect">
            <a:avLst>
              <a:gd name="adj" fmla="val 2329"/>
            </a:avLst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0392" y="0"/>
            <a:ext cx="13780008" cy="658368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5114" y="155448"/>
            <a:ext cx="3657600" cy="329184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l">
              <a:defRPr sz="1700" b="1" i="0">
                <a:solidFill>
                  <a:srgbClr val="FFFFFF"/>
                </a:solidFill>
                <a:latin typeface="Aptos"/>
              </a:defRPr>
            </a:pPr>
            <a:r>
              <a:rPr dirty="0"/>
              <a:t>Tara Nawa Inventory Watchdog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0" y="109728"/>
            <a:ext cx="5486400" cy="402336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ctr">
              <a:defRPr sz="2200" b="1" i="0">
                <a:solidFill>
                  <a:srgbClr val="FFFFFF"/>
                </a:solidFill>
                <a:latin typeface="Aptos"/>
              </a:defRPr>
            </a:pPr>
            <a:r>
              <a:t>Supplier Lead-Time Risk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036040" y="173736"/>
            <a:ext cx="411480" cy="274320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r">
              <a:defRPr sz="1400" b="0" i="0">
                <a:solidFill>
                  <a:srgbClr val="CBD5E1"/>
                </a:solidFill>
                <a:latin typeface="Aptos"/>
              </a:defRPr>
            </a:pPr>
            <a:r>
              <a:rPr lang="en-US" dirty="0"/>
              <a:t>10</a:t>
            </a:r>
            <a:endParaRPr dirty="0"/>
          </a:p>
        </p:txBody>
      </p:sp>
      <p:sp>
        <p:nvSpPr>
          <p:cNvPr id="7" name="Rectangle 6"/>
          <p:cNvSpPr/>
          <p:nvPr/>
        </p:nvSpPr>
        <p:spPr>
          <a:xfrm>
            <a:off x="0" y="658368"/>
            <a:ext cx="14630400" cy="32004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85799" y="679344"/>
            <a:ext cx="8856233" cy="822960"/>
          </a:xfrm>
          <a:prstGeom prst="rect">
            <a:avLst/>
          </a:prstGeom>
          <a:noFill/>
        </p:spPr>
        <p:txBody>
          <a:bodyPr wrap="square" lIns="45720" tIns="27432" rIns="45720" bIns="27432">
            <a:normAutofit fontScale="92500"/>
          </a:bodyPr>
          <a:lstStyle/>
          <a:p>
            <a:pPr algn="l">
              <a:defRPr sz="2900" b="1" i="0">
                <a:solidFill>
                  <a:srgbClr val="111827"/>
                </a:solidFill>
                <a:latin typeface="Aptos"/>
              </a:defRPr>
            </a:pPr>
            <a:r>
              <a:rPr dirty="0"/>
              <a:t>Supplier risk is not only price. It is timing and reliability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" y="1920240"/>
            <a:ext cx="3019672" cy="1435608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l">
              <a:defRPr sz="1700" b="0" i="0">
                <a:solidFill>
                  <a:srgbClr val="64748B"/>
                </a:solidFill>
                <a:latin typeface="Aptos"/>
              </a:defRPr>
            </a:pPr>
            <a:r>
              <a:rPr dirty="0"/>
              <a:t>The Supplier page exposes late delivery </a:t>
            </a:r>
            <a:r>
              <a:rPr dirty="0" err="1"/>
              <a:t>behaviour</a:t>
            </a:r>
            <a:r>
              <a:rPr dirty="0"/>
              <a:t>, lead-time risk, delivery gaps and supplier-linked critical items.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99EB250-9EC7-2D60-188E-6E59D2DE6287}"/>
              </a:ext>
            </a:extLst>
          </p:cNvPr>
          <p:cNvGrpSpPr/>
          <p:nvPr/>
        </p:nvGrpSpPr>
        <p:grpSpPr>
          <a:xfrm>
            <a:off x="809014" y="3502152"/>
            <a:ext cx="2482327" cy="2249424"/>
            <a:chOff x="777240" y="2788920"/>
            <a:chExt cx="5715000" cy="2249424"/>
          </a:xfrm>
        </p:grpSpPr>
        <p:sp>
          <p:nvSpPr>
            <p:cNvPr id="10" name="Rounded Rectangle 9"/>
            <p:cNvSpPr/>
            <p:nvPr/>
          </p:nvSpPr>
          <p:spPr>
            <a:xfrm>
              <a:off x="777240" y="2788920"/>
              <a:ext cx="5715000" cy="658368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77240" y="2788920"/>
              <a:ext cx="73152" cy="658368"/>
            </a:xfrm>
            <a:prstGeom prst="rect">
              <a:avLst/>
            </a:prstGeom>
            <a:solidFill>
              <a:srgbClr val="DC262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978408" y="2812923"/>
              <a:ext cx="5422392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 algn="l">
                <a:defRPr sz="1500" b="1" i="0">
                  <a:solidFill>
                    <a:srgbClr val="111827"/>
                  </a:solidFill>
                  <a:latin typeface="Aptos"/>
                </a:defRPr>
              </a:pPr>
              <a:r>
                <a:rPr dirty="0"/>
                <a:t>Supplier conversations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978408" y="3102483"/>
              <a:ext cx="5394961" cy="91439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Autofit/>
            </a:bodyPr>
            <a:lstStyle/>
            <a:p>
              <a:pPr algn="l">
                <a:defRPr sz="1120" b="0" i="0">
                  <a:solidFill>
                    <a:srgbClr val="64748B"/>
                  </a:solidFill>
                  <a:latin typeface="Aptos"/>
                </a:defRPr>
              </a:pPr>
              <a:r>
                <a:rPr sz="900" dirty="0"/>
                <a:t>Support expediting, renegotiation and alternative sourcing.</a:t>
              </a: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777240" y="3584448"/>
              <a:ext cx="5715000" cy="658368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777240" y="3584448"/>
              <a:ext cx="73152" cy="658368"/>
            </a:xfrm>
            <a:prstGeom prst="rect">
              <a:avLst/>
            </a:prstGeom>
            <a:solidFill>
              <a:srgbClr val="F9731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978408" y="3608451"/>
              <a:ext cx="5422392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 algn="l">
                <a:defRPr sz="1500" b="1" i="0">
                  <a:solidFill>
                    <a:srgbClr val="111827"/>
                  </a:solidFill>
                  <a:latin typeface="Aptos"/>
                </a:defRPr>
              </a:pPr>
              <a:r>
                <a:rPr dirty="0"/>
                <a:t>Delivery gaps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978408" y="3878960"/>
              <a:ext cx="5394961" cy="91439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Autofit/>
            </a:bodyPr>
            <a:lstStyle/>
            <a:p>
              <a:pPr algn="l">
                <a:defRPr sz="1120" b="0" i="0">
                  <a:solidFill>
                    <a:srgbClr val="64748B"/>
                  </a:solidFill>
                  <a:latin typeface="Aptos"/>
                </a:defRPr>
              </a:pPr>
              <a:r>
                <a:rPr sz="900" dirty="0"/>
                <a:t>Show where replenishment may arrive too late.</a:t>
              </a:r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777240" y="4379976"/>
              <a:ext cx="5715000" cy="658368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777240" y="4379976"/>
              <a:ext cx="73152" cy="658368"/>
            </a:xfrm>
            <a:prstGeom prst="rect">
              <a:avLst/>
            </a:prstGeom>
            <a:solidFill>
              <a:srgbClr val="0075B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978408" y="4403979"/>
              <a:ext cx="5422392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 algn="l">
                <a:defRPr sz="1500" b="1" i="0">
                  <a:solidFill>
                    <a:srgbClr val="111827"/>
                  </a:solidFill>
                  <a:latin typeface="Aptos"/>
                </a:defRPr>
              </a:pPr>
              <a:r>
                <a:rPr dirty="0" err="1"/>
                <a:t>SupplierKey</a:t>
              </a:r>
              <a:r>
                <a:rPr dirty="0"/>
                <a:t> filtering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978408" y="4664964"/>
              <a:ext cx="5394961" cy="91439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Autofit/>
            </a:bodyPr>
            <a:lstStyle/>
            <a:p>
              <a:pPr algn="l">
                <a:defRPr sz="1120" b="0" i="0">
                  <a:solidFill>
                    <a:srgbClr val="64748B"/>
                  </a:solidFill>
                  <a:latin typeface="Aptos"/>
                </a:defRPr>
              </a:pPr>
              <a:r>
                <a:rPr sz="900" dirty="0"/>
                <a:t>Consistent supplier filtering across Watchdog and Alerts.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D7D7065-D2CC-0585-5015-8D07822CF170}"/>
              </a:ext>
            </a:extLst>
          </p:cNvPr>
          <p:cNvGrpSpPr/>
          <p:nvPr/>
        </p:nvGrpSpPr>
        <p:grpSpPr>
          <a:xfrm>
            <a:off x="6949440" y="7199559"/>
            <a:ext cx="6583680" cy="914400"/>
            <a:chOff x="7315200" y="5897880"/>
            <a:chExt cx="6583680" cy="914400"/>
          </a:xfrm>
        </p:grpSpPr>
        <p:sp>
          <p:nvSpPr>
            <p:cNvPr id="24" name="Rounded Rectangle 23"/>
            <p:cNvSpPr/>
            <p:nvPr/>
          </p:nvSpPr>
          <p:spPr>
            <a:xfrm>
              <a:off x="7315200" y="5897880"/>
              <a:ext cx="6583680" cy="914400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7315200" y="5897880"/>
              <a:ext cx="73152" cy="914400"/>
            </a:xfrm>
            <a:prstGeom prst="rect">
              <a:avLst/>
            </a:prstGeom>
            <a:solidFill>
              <a:srgbClr val="00B4D8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516368" y="6007608"/>
              <a:ext cx="6291072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>
                <a:defRPr sz="1500" b="1" i="0">
                  <a:solidFill>
                    <a:srgbClr val="111827"/>
                  </a:solidFill>
                  <a:latin typeface="Aptos"/>
                </a:defRPr>
              </a:pPr>
              <a:r>
                <a:rPr lang="en-NA" sz="1500" b="1" dirty="0"/>
                <a:t>Supplier Reliability</a:t>
              </a:r>
              <a:endParaRPr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516368" y="6373368"/>
              <a:ext cx="6263640" cy="347472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 fontScale="92500" lnSpcReduction="20000"/>
            </a:bodyPr>
            <a:lstStyle/>
            <a:p>
              <a:pPr>
                <a:defRPr sz="1220" b="0" i="0">
                  <a:solidFill>
                    <a:srgbClr val="64748B"/>
                  </a:solidFill>
                  <a:latin typeface="Aptos"/>
                </a:defRPr>
              </a:pPr>
              <a:r>
                <a:rPr lang="en-NA" sz="1220" dirty="0"/>
                <a:t>The Watchdog highlights suppliers and items where delivery timing may create hidden stockout exposure.</a:t>
              </a:r>
              <a:endParaRPr dirty="0"/>
            </a:p>
          </p:txBody>
        </p:sp>
      </p:grpSp>
      <p:pic>
        <p:nvPicPr>
          <p:cNvPr id="31" name="Picture 30">
            <a:extLst>
              <a:ext uri="{FF2B5EF4-FFF2-40B4-BE49-F238E27FC236}">
                <a16:creationId xmlns:a16="http://schemas.microsoft.com/office/drawing/2014/main" id="{50E379E6-0D62-AFB2-56F9-2203AC3562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5090" y="1142999"/>
            <a:ext cx="10381310" cy="6001695"/>
          </a:xfrm>
          <a:prstGeom prst="roundRect">
            <a:avLst>
              <a:gd name="adj" fmla="val 1790"/>
            </a:avLst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0392" y="0"/>
            <a:ext cx="13780008" cy="658368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5114" y="155448"/>
            <a:ext cx="3657600" cy="329184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l">
              <a:defRPr sz="1700" b="1" i="0">
                <a:solidFill>
                  <a:srgbClr val="FFFFFF"/>
                </a:solidFill>
                <a:latin typeface="Aptos"/>
              </a:defRPr>
            </a:pPr>
            <a:r>
              <a:rPr dirty="0"/>
              <a:t>Tara Nawa Inventory Watchdog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0" y="109728"/>
            <a:ext cx="5486400" cy="402336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ctr">
              <a:defRPr sz="2200" b="1" i="0">
                <a:solidFill>
                  <a:srgbClr val="FFFFFF"/>
                </a:solidFill>
                <a:latin typeface="Aptos"/>
              </a:defRPr>
            </a:pPr>
            <a:r>
              <a:t>Procurement Action Dashboard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036040" y="173736"/>
            <a:ext cx="411480" cy="274320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r">
              <a:defRPr sz="1400" b="0" i="0">
                <a:solidFill>
                  <a:srgbClr val="CBD5E1"/>
                </a:solidFill>
                <a:latin typeface="Aptos"/>
              </a:defRPr>
            </a:pPr>
            <a:r>
              <a:rPr lang="en-US" dirty="0"/>
              <a:t>11</a:t>
            </a:r>
            <a:endParaRPr dirty="0"/>
          </a:p>
        </p:txBody>
      </p:sp>
      <p:sp>
        <p:nvSpPr>
          <p:cNvPr id="7" name="Rectangle 6"/>
          <p:cNvSpPr/>
          <p:nvPr/>
        </p:nvSpPr>
        <p:spPr>
          <a:xfrm>
            <a:off x="0" y="658368"/>
            <a:ext cx="14630400" cy="32004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85799" y="584139"/>
            <a:ext cx="10555941" cy="822960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l">
              <a:defRPr sz="2900" b="1" i="0">
                <a:solidFill>
                  <a:srgbClr val="111827"/>
                </a:solidFill>
                <a:latin typeface="Aptos"/>
              </a:defRPr>
            </a:pPr>
            <a:r>
              <a:rPr dirty="0"/>
              <a:t>A command </a:t>
            </a:r>
            <a:r>
              <a:rPr dirty="0" err="1"/>
              <a:t>centre</a:t>
            </a:r>
            <a:r>
              <a:rPr dirty="0"/>
              <a:t> for procurement execution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" y="1920239"/>
            <a:ext cx="2965883" cy="1496931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l">
              <a:defRPr sz="1700" b="0" i="0">
                <a:solidFill>
                  <a:srgbClr val="64748B"/>
                </a:solidFill>
                <a:latin typeface="Aptos"/>
              </a:defRPr>
            </a:pPr>
            <a:r>
              <a:rPr dirty="0"/>
              <a:t>The dashboard groups work by action, buyer, warehouse and supplier so managers can see what must be done now.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713BB22-D23D-8BD2-4019-F0357A7BE2CF}"/>
              </a:ext>
            </a:extLst>
          </p:cNvPr>
          <p:cNvGrpSpPr/>
          <p:nvPr/>
        </p:nvGrpSpPr>
        <p:grpSpPr>
          <a:xfrm>
            <a:off x="777240" y="3563475"/>
            <a:ext cx="2697480" cy="3044952"/>
            <a:chOff x="777240" y="2788920"/>
            <a:chExt cx="5715000" cy="3044952"/>
          </a:xfrm>
        </p:grpSpPr>
        <p:sp>
          <p:nvSpPr>
            <p:cNvPr id="10" name="Rounded Rectangle 9"/>
            <p:cNvSpPr/>
            <p:nvPr/>
          </p:nvSpPr>
          <p:spPr>
            <a:xfrm>
              <a:off x="777240" y="2788920"/>
              <a:ext cx="5715000" cy="658368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77240" y="2788920"/>
              <a:ext cx="73152" cy="658368"/>
            </a:xfrm>
            <a:prstGeom prst="rect">
              <a:avLst/>
            </a:prstGeom>
            <a:solidFill>
              <a:srgbClr val="DC262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978407" y="2803398"/>
              <a:ext cx="5422392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 algn="l">
                <a:defRPr sz="1500" b="1" i="0">
                  <a:solidFill>
                    <a:srgbClr val="111827"/>
                  </a:solidFill>
                  <a:latin typeface="Aptos"/>
                </a:defRPr>
              </a:pPr>
              <a:r>
                <a:rPr dirty="0"/>
                <a:t>Create RFQ or PO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978407" y="3121533"/>
              <a:ext cx="5394960" cy="91439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Autofit/>
            </a:bodyPr>
            <a:lstStyle/>
            <a:p>
              <a:pPr algn="l">
                <a:defRPr sz="1120" b="0" i="0">
                  <a:solidFill>
                    <a:srgbClr val="64748B"/>
                  </a:solidFill>
                  <a:latin typeface="Aptos"/>
                </a:defRPr>
              </a:pPr>
              <a:r>
                <a:rPr sz="900" dirty="0"/>
                <a:t>Start procurement where coverage is missing.</a:t>
              </a: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777240" y="3584448"/>
              <a:ext cx="5715000" cy="658368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777240" y="3584448"/>
              <a:ext cx="73152" cy="658368"/>
            </a:xfrm>
            <a:prstGeom prst="rect">
              <a:avLst/>
            </a:prstGeom>
            <a:solidFill>
              <a:srgbClr val="F9731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978407" y="3617976"/>
              <a:ext cx="5422392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 algn="l">
                <a:defRPr sz="1500" b="1" i="0">
                  <a:solidFill>
                    <a:srgbClr val="111827"/>
                  </a:solidFill>
                  <a:latin typeface="Aptos"/>
                </a:defRPr>
              </a:pPr>
              <a:r>
                <a:rPr dirty="0"/>
                <a:t>Expedite open PO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978407" y="3936110"/>
              <a:ext cx="5394960" cy="91439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Autofit/>
            </a:bodyPr>
            <a:lstStyle/>
            <a:p>
              <a:pPr algn="l">
                <a:defRPr sz="1120" b="0" i="0">
                  <a:solidFill>
                    <a:srgbClr val="64748B"/>
                  </a:solidFill>
                  <a:latin typeface="Aptos"/>
                </a:defRPr>
              </a:pPr>
              <a:r>
                <a:rPr sz="900" dirty="0"/>
                <a:t>Follow up where delivery arrives too late.</a:t>
              </a:r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777240" y="4379976"/>
              <a:ext cx="5715000" cy="658368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777240" y="4379976"/>
              <a:ext cx="73152" cy="658368"/>
            </a:xfrm>
            <a:prstGeom prst="rect">
              <a:avLst/>
            </a:prstGeom>
            <a:solidFill>
              <a:srgbClr val="0075B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978407" y="4394454"/>
              <a:ext cx="5422392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 algn="l">
                <a:defRPr sz="1500" b="1" i="0">
                  <a:solidFill>
                    <a:srgbClr val="111827"/>
                  </a:solidFill>
                  <a:latin typeface="Aptos"/>
                </a:defRPr>
              </a:pPr>
              <a:r>
                <a:rPr dirty="0"/>
                <a:t>Source alternatives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978407" y="4674489"/>
              <a:ext cx="5394960" cy="91439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Autofit/>
            </a:bodyPr>
            <a:lstStyle/>
            <a:p>
              <a:pPr algn="l">
                <a:defRPr sz="1120" b="0" i="0">
                  <a:solidFill>
                    <a:srgbClr val="64748B"/>
                  </a:solidFill>
                  <a:latin typeface="Aptos"/>
                </a:defRPr>
              </a:pPr>
              <a:r>
                <a:rPr sz="900"/>
                <a:t>Act where supplier reliability creates risk.</a:t>
              </a:r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777240" y="5175504"/>
              <a:ext cx="5715000" cy="658368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777240" y="5175504"/>
              <a:ext cx="73152" cy="658368"/>
            </a:xfrm>
            <a:prstGeom prst="rect">
              <a:avLst/>
            </a:prstGeom>
            <a:solidFill>
              <a:srgbClr val="16A34A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978407" y="5199507"/>
              <a:ext cx="5422392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 algn="l">
                <a:defRPr sz="1500" b="1" i="0">
                  <a:solidFill>
                    <a:srgbClr val="111827"/>
                  </a:solidFill>
                  <a:latin typeface="Aptos"/>
                </a:defRPr>
              </a:pPr>
              <a:r>
                <a:rPr dirty="0"/>
                <a:t>Update master data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78407" y="5508117"/>
              <a:ext cx="5394960" cy="91439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Autofit/>
            </a:bodyPr>
            <a:lstStyle/>
            <a:p>
              <a:pPr algn="l">
                <a:defRPr sz="1120" b="0" i="0">
                  <a:solidFill>
                    <a:srgbClr val="64748B"/>
                  </a:solidFill>
                  <a:latin typeface="Aptos"/>
                </a:defRPr>
              </a:pPr>
              <a:r>
                <a:rPr sz="900" dirty="0"/>
                <a:t>Correct the weak data that reduces confidence.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4C9E2DD-C520-F833-0626-79A9B1056E08}"/>
              </a:ext>
            </a:extLst>
          </p:cNvPr>
          <p:cNvGrpSpPr/>
          <p:nvPr/>
        </p:nvGrpSpPr>
        <p:grpSpPr>
          <a:xfrm>
            <a:off x="6949440" y="7168123"/>
            <a:ext cx="6583680" cy="914400"/>
            <a:chOff x="7315200" y="5897880"/>
            <a:chExt cx="6583680" cy="914400"/>
          </a:xfrm>
        </p:grpSpPr>
        <p:sp>
          <p:nvSpPr>
            <p:cNvPr id="28" name="Rounded Rectangle 27"/>
            <p:cNvSpPr/>
            <p:nvPr/>
          </p:nvSpPr>
          <p:spPr>
            <a:xfrm>
              <a:off x="7315200" y="5897880"/>
              <a:ext cx="6583680" cy="914400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7315200" y="5897880"/>
              <a:ext cx="73152" cy="914400"/>
            </a:xfrm>
            <a:prstGeom prst="rect">
              <a:avLst/>
            </a:prstGeom>
            <a:solidFill>
              <a:srgbClr val="00B4D8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516368" y="6007608"/>
              <a:ext cx="6291072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>
                <a:defRPr sz="1500" b="1" i="0">
                  <a:solidFill>
                    <a:srgbClr val="111827"/>
                  </a:solidFill>
                  <a:latin typeface="Aptos"/>
                </a:defRPr>
              </a:pPr>
              <a:r>
                <a:rPr lang="en-NA" sz="1500" b="1" dirty="0"/>
                <a:t>Smarter Procurement</a:t>
              </a:r>
              <a:endParaRPr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7516368" y="6373368"/>
              <a:ext cx="6263640" cy="347472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 fontScale="92500"/>
            </a:bodyPr>
            <a:lstStyle/>
            <a:p>
              <a:pPr>
                <a:defRPr sz="1220" b="0" i="0">
                  <a:solidFill>
                    <a:srgbClr val="64748B"/>
                  </a:solidFill>
                  <a:latin typeface="Aptos"/>
                </a:defRPr>
              </a:pPr>
              <a:r>
                <a:rPr lang="en-NA" sz="1220" dirty="0"/>
                <a:t>Procurement teams can prioritise the right items, follow up earlier and reduce emergency buying.</a:t>
              </a:r>
              <a:endParaRPr dirty="0"/>
            </a:p>
          </p:txBody>
        </p:sp>
      </p:grpSp>
      <p:pic>
        <p:nvPicPr>
          <p:cNvPr id="38" name="Picture 37">
            <a:extLst>
              <a:ext uri="{FF2B5EF4-FFF2-40B4-BE49-F238E27FC236}">
                <a16:creationId xmlns:a16="http://schemas.microsoft.com/office/drawing/2014/main" id="{807B9A5C-88B5-E3EC-CFF6-A2CA20C7A3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640" y="1087281"/>
            <a:ext cx="10448262" cy="6039128"/>
          </a:xfrm>
          <a:prstGeom prst="roundRect">
            <a:avLst>
              <a:gd name="adj" fmla="val 2060"/>
            </a:avLst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0392" y="0"/>
            <a:ext cx="13780008" cy="658368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5114" y="155448"/>
            <a:ext cx="3657600" cy="329184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l">
              <a:defRPr sz="1700" b="1" i="0">
                <a:solidFill>
                  <a:srgbClr val="FFFFFF"/>
                </a:solidFill>
                <a:latin typeface="Aptos"/>
              </a:defRPr>
            </a:pPr>
            <a:r>
              <a:rPr dirty="0"/>
              <a:t>Tara Nawa Inventory Watchdog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0" y="109728"/>
            <a:ext cx="5486400" cy="402336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ctr">
              <a:defRPr sz="2200" b="1" i="0">
                <a:solidFill>
                  <a:srgbClr val="FFFFFF"/>
                </a:solidFill>
                <a:latin typeface="Aptos"/>
              </a:defRPr>
            </a:pPr>
            <a:r>
              <a:t>Variability Intelligence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036040" y="173736"/>
            <a:ext cx="411480" cy="274320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r">
              <a:defRPr sz="1400" b="0" i="0">
                <a:solidFill>
                  <a:srgbClr val="CBD5E1"/>
                </a:solidFill>
                <a:latin typeface="Aptos"/>
              </a:defRPr>
            </a:pPr>
            <a:r>
              <a:rPr lang="en-US" dirty="0"/>
              <a:t>12</a:t>
            </a:r>
            <a:endParaRPr dirty="0"/>
          </a:p>
        </p:txBody>
      </p:sp>
      <p:sp>
        <p:nvSpPr>
          <p:cNvPr id="7" name="Rectangle 6"/>
          <p:cNvSpPr/>
          <p:nvPr/>
        </p:nvSpPr>
        <p:spPr>
          <a:xfrm>
            <a:off x="0" y="658368"/>
            <a:ext cx="14630400" cy="32004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13232" y="681497"/>
            <a:ext cx="9394115" cy="822960"/>
          </a:xfrm>
          <a:prstGeom prst="rect">
            <a:avLst/>
          </a:prstGeom>
          <a:noFill/>
        </p:spPr>
        <p:txBody>
          <a:bodyPr wrap="square" lIns="45720" tIns="27432" rIns="45720" bIns="27432">
            <a:normAutofit fontScale="92500"/>
          </a:bodyPr>
          <a:lstStyle/>
          <a:p>
            <a:pPr algn="l">
              <a:defRPr sz="2900" b="1" i="0">
                <a:solidFill>
                  <a:srgbClr val="111827"/>
                </a:solidFill>
                <a:latin typeface="Aptos"/>
              </a:defRPr>
            </a:pPr>
            <a:r>
              <a:rPr dirty="0"/>
              <a:t>Averages can be dangerous when the pattern is unstable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" y="1920240"/>
            <a:ext cx="3167094" cy="1152144"/>
          </a:xfrm>
          <a:prstGeom prst="rect">
            <a:avLst/>
          </a:prstGeom>
          <a:noFill/>
        </p:spPr>
        <p:txBody>
          <a:bodyPr wrap="square" lIns="45720" tIns="27432" rIns="45720" bIns="27432">
            <a:normAutofit fontScale="92500" lnSpcReduction="20000"/>
          </a:bodyPr>
          <a:lstStyle/>
          <a:p>
            <a:pPr algn="l">
              <a:defRPr sz="1700" b="0" i="0">
                <a:solidFill>
                  <a:srgbClr val="64748B"/>
                </a:solidFill>
                <a:latin typeface="Aptos"/>
              </a:defRPr>
            </a:pPr>
            <a:r>
              <a:rPr dirty="0"/>
              <a:t>The Variability page adds a predictability layer using standard deviation and coefficient of variation for consumption and lead-time </a:t>
            </a:r>
            <a:r>
              <a:rPr dirty="0" err="1"/>
              <a:t>behaviour</a:t>
            </a:r>
            <a:r>
              <a:rPr dirty="0"/>
              <a:t>.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4DB1380-EB9A-A045-3BF5-5FF89C4D3A4A}"/>
              </a:ext>
            </a:extLst>
          </p:cNvPr>
          <p:cNvGrpSpPr/>
          <p:nvPr/>
        </p:nvGrpSpPr>
        <p:grpSpPr>
          <a:xfrm>
            <a:off x="777241" y="3565086"/>
            <a:ext cx="2794298" cy="3044952"/>
            <a:chOff x="777240" y="2788920"/>
            <a:chExt cx="5715000" cy="3044952"/>
          </a:xfrm>
        </p:grpSpPr>
        <p:sp>
          <p:nvSpPr>
            <p:cNvPr id="10" name="Rounded Rectangle 9"/>
            <p:cNvSpPr/>
            <p:nvPr/>
          </p:nvSpPr>
          <p:spPr>
            <a:xfrm>
              <a:off x="777240" y="2788920"/>
              <a:ext cx="5715000" cy="658368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77240" y="2788920"/>
              <a:ext cx="73152" cy="658368"/>
            </a:xfrm>
            <a:prstGeom prst="rect">
              <a:avLst/>
            </a:prstGeom>
            <a:solidFill>
              <a:srgbClr val="DC262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978407" y="2801826"/>
              <a:ext cx="5422392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 algn="l">
                <a:defRPr sz="1500" b="1" i="0">
                  <a:solidFill>
                    <a:srgbClr val="111827"/>
                  </a:solidFill>
                  <a:latin typeface="Aptos"/>
                </a:defRPr>
              </a:pPr>
              <a:r>
                <a:rPr dirty="0"/>
                <a:t>Consumption stability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978407" y="3081523"/>
              <a:ext cx="5394959" cy="91439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Autofit/>
            </a:bodyPr>
            <a:lstStyle/>
            <a:p>
              <a:pPr algn="l">
                <a:defRPr sz="1120" b="0" i="0">
                  <a:solidFill>
                    <a:srgbClr val="64748B"/>
                  </a:solidFill>
                  <a:latin typeface="Aptos"/>
                </a:defRPr>
              </a:pPr>
              <a:r>
                <a:rPr sz="900" dirty="0"/>
                <a:t>Identify items where usage is irregular and simple averages may mislead.</a:t>
              </a: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777240" y="3584448"/>
              <a:ext cx="5715000" cy="658368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777240" y="3584448"/>
              <a:ext cx="73152" cy="658368"/>
            </a:xfrm>
            <a:prstGeom prst="rect">
              <a:avLst/>
            </a:prstGeom>
            <a:solidFill>
              <a:srgbClr val="F9731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978407" y="3597354"/>
              <a:ext cx="5422392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 algn="l">
                <a:defRPr sz="1500" b="1" i="0">
                  <a:solidFill>
                    <a:srgbClr val="111827"/>
                  </a:solidFill>
                  <a:latin typeface="Aptos"/>
                </a:defRPr>
              </a:pPr>
              <a:r>
                <a:rPr dirty="0"/>
                <a:t>Lead-time stability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978407" y="3898565"/>
              <a:ext cx="5394959" cy="91439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Autofit/>
            </a:bodyPr>
            <a:lstStyle/>
            <a:p>
              <a:pPr algn="l">
                <a:defRPr sz="1120" b="0" i="0">
                  <a:solidFill>
                    <a:srgbClr val="64748B"/>
                  </a:solidFill>
                  <a:latin typeface="Aptos"/>
                </a:defRPr>
              </a:pPr>
              <a:r>
                <a:rPr sz="900"/>
                <a:t>Spot suppliers or supplier-item combinations with unpredictable delivery times.</a:t>
              </a:r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777240" y="4379976"/>
              <a:ext cx="5715000" cy="658368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777240" y="4379976"/>
              <a:ext cx="73152" cy="658368"/>
            </a:xfrm>
            <a:prstGeom prst="rect">
              <a:avLst/>
            </a:prstGeom>
            <a:solidFill>
              <a:srgbClr val="0075B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978407" y="4394454"/>
              <a:ext cx="5422392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 algn="l">
                <a:defRPr sz="1500" b="1" i="0">
                  <a:solidFill>
                    <a:srgbClr val="111827"/>
                  </a:solidFill>
                  <a:latin typeface="Aptos"/>
                </a:defRPr>
              </a:pPr>
              <a:r>
                <a:rPr dirty="0"/>
                <a:t>Low confidence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978407" y="4636389"/>
              <a:ext cx="5394959" cy="91439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Autofit/>
            </a:bodyPr>
            <a:lstStyle/>
            <a:p>
              <a:pPr algn="l">
                <a:defRPr sz="1120" b="0" i="0">
                  <a:solidFill>
                    <a:srgbClr val="64748B"/>
                  </a:solidFill>
                  <a:latin typeface="Aptos"/>
                </a:defRPr>
              </a:pPr>
              <a:r>
                <a:rPr sz="900" dirty="0"/>
                <a:t>Flag items where history is too limited for strong conclusions.</a:t>
              </a:r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777240" y="5175504"/>
              <a:ext cx="5715000" cy="658368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777240" y="5175504"/>
              <a:ext cx="73152" cy="658368"/>
            </a:xfrm>
            <a:prstGeom prst="rect">
              <a:avLst/>
            </a:prstGeom>
            <a:solidFill>
              <a:srgbClr val="16A34A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978407" y="5199507"/>
              <a:ext cx="5422392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 algn="l">
                <a:defRPr sz="1500" b="1" i="0">
                  <a:solidFill>
                    <a:srgbClr val="111827"/>
                  </a:solidFill>
                  <a:latin typeface="Aptos"/>
                </a:defRPr>
              </a:pPr>
              <a:r>
                <a:rPr dirty="0"/>
                <a:t>Better review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78407" y="5479542"/>
              <a:ext cx="5394959" cy="91439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Autofit/>
            </a:bodyPr>
            <a:lstStyle/>
            <a:p>
              <a:pPr algn="l">
                <a:defRPr sz="1120" b="0" i="0">
                  <a:solidFill>
                    <a:srgbClr val="64748B"/>
                  </a:solidFill>
                  <a:latin typeface="Aptos"/>
                </a:defRPr>
              </a:pPr>
              <a:r>
                <a:rPr sz="900" dirty="0"/>
                <a:t>Support reorder, safety-stock, supplier and data-history discussions.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1DAED08-AA62-62A4-CA9E-283C92266015}"/>
              </a:ext>
            </a:extLst>
          </p:cNvPr>
          <p:cNvGrpSpPr/>
          <p:nvPr/>
        </p:nvGrpSpPr>
        <p:grpSpPr>
          <a:xfrm>
            <a:off x="6949440" y="7169394"/>
            <a:ext cx="6583680" cy="914400"/>
            <a:chOff x="7315200" y="5897880"/>
            <a:chExt cx="6583680" cy="914400"/>
          </a:xfrm>
        </p:grpSpPr>
        <p:sp>
          <p:nvSpPr>
            <p:cNvPr id="28" name="Rounded Rectangle 27"/>
            <p:cNvSpPr/>
            <p:nvPr/>
          </p:nvSpPr>
          <p:spPr>
            <a:xfrm>
              <a:off x="7315200" y="5897880"/>
              <a:ext cx="6583680" cy="914400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7315200" y="5897880"/>
              <a:ext cx="73152" cy="914400"/>
            </a:xfrm>
            <a:prstGeom prst="rect">
              <a:avLst/>
            </a:prstGeom>
            <a:solidFill>
              <a:srgbClr val="00B4D8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516368" y="6007608"/>
              <a:ext cx="6291072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>
                <a:defRPr sz="1500" b="1" i="0">
                  <a:solidFill>
                    <a:srgbClr val="111827"/>
                  </a:solidFill>
                  <a:latin typeface="Aptos"/>
                </a:defRPr>
              </a:pPr>
              <a:r>
                <a:rPr lang="en-NA" sz="1500" b="1" dirty="0"/>
                <a:t>Trust the Pattern</a:t>
              </a:r>
              <a:endParaRPr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7516368" y="6373368"/>
              <a:ext cx="6263640" cy="347472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 fontScale="92500" lnSpcReduction="20000"/>
            </a:bodyPr>
            <a:lstStyle/>
            <a:p>
              <a:pPr>
                <a:defRPr sz="1220" b="0" i="0">
                  <a:solidFill>
                    <a:srgbClr val="64748B"/>
                  </a:solidFill>
                  <a:latin typeface="Aptos"/>
                </a:defRPr>
              </a:pPr>
              <a:r>
                <a:rPr lang="en-NA" sz="1220" dirty="0"/>
                <a:t>The Watchdog checks whether averages can be trusted by detecting unstable usage and unpredictable supplier lead times.</a:t>
              </a:r>
              <a:endParaRPr dirty="0"/>
            </a:p>
          </p:txBody>
        </p:sp>
      </p:grpSp>
      <p:pic>
        <p:nvPicPr>
          <p:cNvPr id="35" name="Picture 34">
            <a:extLst>
              <a:ext uri="{FF2B5EF4-FFF2-40B4-BE49-F238E27FC236}">
                <a16:creationId xmlns:a16="http://schemas.microsoft.com/office/drawing/2014/main" id="{26828AE2-69B7-2AB3-C9CD-FDD259A671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3172" y="1143000"/>
            <a:ext cx="10255308" cy="5943599"/>
          </a:xfrm>
          <a:prstGeom prst="roundRect">
            <a:avLst>
              <a:gd name="adj" fmla="val 2342"/>
            </a:avLst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B0D660FA-9B2F-BE4C-F40F-270F3E165B58}"/>
              </a:ext>
            </a:extLst>
          </p:cNvPr>
          <p:cNvGrpSpPr/>
          <p:nvPr/>
        </p:nvGrpSpPr>
        <p:grpSpPr>
          <a:xfrm>
            <a:off x="774367" y="6771378"/>
            <a:ext cx="2797173" cy="658800"/>
            <a:chOff x="493393" y="4800600"/>
            <a:chExt cx="5212082" cy="784785"/>
          </a:xfrm>
        </p:grpSpPr>
        <p:sp>
          <p:nvSpPr>
            <p:cNvPr id="37" name="Rounded Rectangle 6">
              <a:extLst>
                <a:ext uri="{FF2B5EF4-FFF2-40B4-BE49-F238E27FC236}">
                  <a16:creationId xmlns:a16="http://schemas.microsoft.com/office/drawing/2014/main" id="{1BEA6FB0-8F4A-8B14-BC65-1C9D86819E96}"/>
                </a:ext>
              </a:extLst>
            </p:cNvPr>
            <p:cNvSpPr/>
            <p:nvPr/>
          </p:nvSpPr>
          <p:spPr>
            <a:xfrm>
              <a:off x="493395" y="4800601"/>
              <a:ext cx="5212080" cy="784784"/>
            </a:xfrm>
            <a:prstGeom prst="roundRect">
              <a:avLst>
                <a:gd name="adj" fmla="val 10785"/>
              </a:avLst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6B188D51-DBC1-0E5E-4D20-DB71085B3945}"/>
                </a:ext>
              </a:extLst>
            </p:cNvPr>
            <p:cNvSpPr/>
            <p:nvPr/>
          </p:nvSpPr>
          <p:spPr>
            <a:xfrm>
              <a:off x="493393" y="4800600"/>
              <a:ext cx="67080" cy="784785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7D5CDCA-165B-6B0D-6876-8882D7F22E5C}"/>
                </a:ext>
              </a:extLst>
            </p:cNvPr>
            <p:cNvSpPr txBox="1"/>
            <p:nvPr/>
          </p:nvSpPr>
          <p:spPr>
            <a:xfrm>
              <a:off x="717802" y="4819888"/>
              <a:ext cx="4919473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 fontScale="92500" lnSpcReduction="20000"/>
            </a:bodyPr>
            <a:lstStyle/>
            <a:p>
              <a:pPr algn="l">
                <a:defRPr sz="1600" b="1" i="0">
                  <a:solidFill>
                    <a:srgbClr val="111827"/>
                  </a:solidFill>
                  <a:latin typeface="Aptos"/>
                </a:defRPr>
              </a:pPr>
              <a:r>
                <a:rPr lang="en-US" sz="1500" dirty="0">
                  <a:solidFill>
                    <a:srgbClr val="FF0000"/>
                  </a:solidFill>
                </a:rPr>
                <a:t>Calculations</a:t>
              </a:r>
              <a:endParaRPr sz="1500" dirty="0">
                <a:solidFill>
                  <a:srgbClr val="FF0000"/>
                </a:solidFill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6B4D9B2-7D25-402F-369E-632A961C370E}"/>
                </a:ext>
              </a:extLst>
            </p:cNvPr>
            <p:cNvSpPr txBox="1"/>
            <p:nvPr/>
          </p:nvSpPr>
          <p:spPr>
            <a:xfrm>
              <a:off x="731518" y="5044779"/>
              <a:ext cx="4892040" cy="505296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Autofit/>
            </a:bodyPr>
            <a:lstStyle/>
            <a:p>
              <a:pPr>
                <a:defRPr sz="1300" b="0" i="0">
                  <a:solidFill>
                    <a:srgbClr val="64748B"/>
                  </a:solidFill>
                  <a:latin typeface="Aptos"/>
                </a:defRPr>
              </a:pPr>
              <a:r>
                <a:rPr lang="en-US" sz="900" dirty="0"/>
                <a:t>Check the last 2 slides for examples of using:</a:t>
              </a:r>
            </a:p>
            <a:p>
              <a:pPr marL="285750" indent="-285750">
                <a:buFont typeface="Arial" panose="020B0604020202020204" pitchFamily="34" charset="0"/>
                <a:buChar char="•"/>
                <a:defRPr sz="1300" b="0" i="0">
                  <a:solidFill>
                    <a:srgbClr val="64748B"/>
                  </a:solidFill>
                  <a:latin typeface="Aptos"/>
                </a:defRPr>
              </a:pPr>
              <a:r>
                <a:rPr lang="en-US" sz="900" dirty="0"/>
                <a:t>Standard Deviation</a:t>
              </a:r>
            </a:p>
            <a:p>
              <a:pPr marL="285750" indent="-285750">
                <a:buFont typeface="Arial" panose="020B0604020202020204" pitchFamily="34" charset="0"/>
                <a:buChar char="•"/>
                <a:defRPr sz="1300" b="0" i="0">
                  <a:solidFill>
                    <a:srgbClr val="64748B"/>
                  </a:solidFill>
                  <a:latin typeface="Aptos"/>
                </a:defRPr>
              </a:pPr>
              <a:r>
                <a:rPr lang="en-US" sz="900" dirty="0"/>
                <a:t>Coefficient of Variation</a:t>
              </a:r>
              <a:endParaRPr sz="900" dirty="0"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25114" y="0"/>
            <a:ext cx="13805286" cy="658368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5114" y="155448"/>
            <a:ext cx="3657600" cy="329184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l">
              <a:defRPr sz="1700" b="1" i="0">
                <a:solidFill>
                  <a:srgbClr val="FFFFFF"/>
                </a:solidFill>
                <a:latin typeface="Aptos"/>
              </a:defRPr>
            </a:pPr>
            <a:r>
              <a:rPr dirty="0"/>
              <a:t>Tara Nawa Inventory Watchdog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0" y="109728"/>
            <a:ext cx="5486400" cy="402336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ctr">
              <a:defRPr sz="2200" b="1" i="0">
                <a:solidFill>
                  <a:srgbClr val="FFFFFF"/>
                </a:solidFill>
                <a:latin typeface="Aptos"/>
              </a:defRPr>
            </a:pPr>
            <a:r>
              <a:t>SOC Opportunity Dashboard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036040" y="173736"/>
            <a:ext cx="411480" cy="274320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r">
              <a:defRPr sz="1400" b="0" i="0">
                <a:solidFill>
                  <a:srgbClr val="CBD5E1"/>
                </a:solidFill>
                <a:latin typeface="Aptos"/>
              </a:defRPr>
            </a:pPr>
            <a:r>
              <a:t>13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58368"/>
            <a:ext cx="14630400" cy="32004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13232" y="627626"/>
            <a:ext cx="9039113" cy="822960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l">
              <a:defRPr sz="2900" b="1" i="0">
                <a:solidFill>
                  <a:srgbClr val="111827"/>
                </a:solidFill>
                <a:latin typeface="Aptos"/>
              </a:defRPr>
            </a:pPr>
            <a:r>
              <a:rPr dirty="0"/>
              <a:t>Recurring risk becomes catalogue opportunity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" y="1920240"/>
            <a:ext cx="3041187" cy="1380744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l">
              <a:defRPr sz="1700" b="0" i="0">
                <a:solidFill>
                  <a:srgbClr val="64748B"/>
                </a:solidFill>
                <a:latin typeface="Aptos"/>
              </a:defRPr>
            </a:pPr>
            <a:r>
              <a:rPr dirty="0"/>
              <a:t>The Watchdog identifies repeatable, high-value, high-risk items that may be suitable for Tara Nawa’s Smart Online Catalogue.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BF90A8C-8D8A-BEFE-A8E0-2D36C3A39239}"/>
              </a:ext>
            </a:extLst>
          </p:cNvPr>
          <p:cNvGrpSpPr/>
          <p:nvPr/>
        </p:nvGrpSpPr>
        <p:grpSpPr>
          <a:xfrm>
            <a:off x="777240" y="3447288"/>
            <a:ext cx="2665207" cy="2249424"/>
            <a:chOff x="777240" y="2788920"/>
            <a:chExt cx="5715000" cy="2249424"/>
          </a:xfrm>
        </p:grpSpPr>
        <p:sp>
          <p:nvSpPr>
            <p:cNvPr id="10" name="Rounded Rectangle 9"/>
            <p:cNvSpPr/>
            <p:nvPr/>
          </p:nvSpPr>
          <p:spPr>
            <a:xfrm>
              <a:off x="777240" y="2788920"/>
              <a:ext cx="5715000" cy="658368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77240" y="2788920"/>
              <a:ext cx="73152" cy="658368"/>
            </a:xfrm>
            <a:prstGeom prst="rect">
              <a:avLst/>
            </a:prstGeom>
            <a:solidFill>
              <a:srgbClr val="DC262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978407" y="2822448"/>
              <a:ext cx="5422391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 algn="l">
                <a:defRPr sz="1500" b="1" i="0">
                  <a:solidFill>
                    <a:srgbClr val="111827"/>
                  </a:solidFill>
                  <a:latin typeface="Aptos"/>
                </a:defRPr>
              </a:pPr>
              <a:r>
                <a:rPr dirty="0"/>
                <a:t>Strong candidates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978407" y="3102483"/>
              <a:ext cx="5394959" cy="91439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Autofit/>
            </a:bodyPr>
            <a:lstStyle/>
            <a:p>
              <a:pPr algn="l">
                <a:defRPr sz="1120" b="0" i="0">
                  <a:solidFill>
                    <a:srgbClr val="64748B"/>
                  </a:solidFill>
                  <a:latin typeface="Aptos"/>
                </a:defRPr>
              </a:pPr>
              <a:r>
                <a:rPr sz="900" dirty="0"/>
                <a:t>Find items suitable for catalogue pricing and supplier visibility.</a:t>
              </a: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777240" y="3584448"/>
              <a:ext cx="5715000" cy="658368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777240" y="3584448"/>
              <a:ext cx="73152" cy="658368"/>
            </a:xfrm>
            <a:prstGeom prst="rect">
              <a:avLst/>
            </a:prstGeom>
            <a:solidFill>
              <a:srgbClr val="F9731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978407" y="3608451"/>
              <a:ext cx="5422391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 algn="l">
                <a:defRPr sz="1500" b="1" i="0">
                  <a:solidFill>
                    <a:srgbClr val="111827"/>
                  </a:solidFill>
                  <a:latin typeface="Aptos"/>
                </a:defRPr>
              </a:pPr>
              <a:r>
                <a:rPr dirty="0"/>
                <a:t>Reduce RFQ pressure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978407" y="3878960"/>
              <a:ext cx="5394959" cy="91439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Autofit/>
            </a:bodyPr>
            <a:lstStyle/>
            <a:p>
              <a:pPr algn="l">
                <a:defRPr sz="1120" b="0" i="0">
                  <a:solidFill>
                    <a:srgbClr val="64748B"/>
                  </a:solidFill>
                  <a:latin typeface="Aptos"/>
                </a:defRPr>
              </a:pPr>
              <a:r>
                <a:rPr sz="900" dirty="0"/>
                <a:t>Move repetitive buying into a smarter commercial channel.</a:t>
              </a:r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777240" y="4379976"/>
              <a:ext cx="5715000" cy="658368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777240" y="4379976"/>
              <a:ext cx="73152" cy="658368"/>
            </a:xfrm>
            <a:prstGeom prst="rect">
              <a:avLst/>
            </a:prstGeom>
            <a:solidFill>
              <a:srgbClr val="0075B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978407" y="4423029"/>
              <a:ext cx="5422391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 algn="l">
                <a:defRPr sz="1500" b="1" i="0">
                  <a:solidFill>
                    <a:srgbClr val="111827"/>
                  </a:solidFill>
                  <a:latin typeface="Aptos"/>
                </a:defRPr>
              </a:pPr>
              <a:r>
                <a:rPr dirty="0"/>
                <a:t>Commercial bridge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978407" y="4655439"/>
              <a:ext cx="5394959" cy="91439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Autofit/>
            </a:bodyPr>
            <a:lstStyle/>
            <a:p>
              <a:pPr algn="l">
                <a:defRPr sz="1120" b="0" i="0">
                  <a:solidFill>
                    <a:srgbClr val="64748B"/>
                  </a:solidFill>
                  <a:latin typeface="Aptos"/>
                </a:defRPr>
              </a:pPr>
              <a:r>
                <a:rPr sz="900"/>
                <a:t>Watchdog finds the risk. SOC helps solve the recurring procurement problem.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2B3BC21-0E26-8E89-0C0E-68A79F9166BB}"/>
              </a:ext>
            </a:extLst>
          </p:cNvPr>
          <p:cNvGrpSpPr/>
          <p:nvPr/>
        </p:nvGrpSpPr>
        <p:grpSpPr>
          <a:xfrm>
            <a:off x="6949440" y="7222533"/>
            <a:ext cx="6583680" cy="914400"/>
            <a:chOff x="7315200" y="5897880"/>
            <a:chExt cx="6583680" cy="914400"/>
          </a:xfrm>
        </p:grpSpPr>
        <p:sp>
          <p:nvSpPr>
            <p:cNvPr id="24" name="Rounded Rectangle 23"/>
            <p:cNvSpPr/>
            <p:nvPr/>
          </p:nvSpPr>
          <p:spPr>
            <a:xfrm>
              <a:off x="7315200" y="5897880"/>
              <a:ext cx="6583680" cy="914400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7315200" y="5897880"/>
              <a:ext cx="73152" cy="914400"/>
            </a:xfrm>
            <a:prstGeom prst="rect">
              <a:avLst/>
            </a:prstGeom>
            <a:solidFill>
              <a:srgbClr val="00B4D8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516368" y="6007608"/>
              <a:ext cx="6291072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>
                <a:defRPr sz="1500" b="1" i="0">
                  <a:solidFill>
                    <a:srgbClr val="111827"/>
                  </a:solidFill>
                  <a:latin typeface="Aptos"/>
                </a:defRPr>
              </a:pPr>
              <a:r>
                <a:rPr lang="en-NA" sz="1500" b="1" dirty="0"/>
                <a:t>Market Intelligence</a:t>
              </a:r>
              <a:endParaRPr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516368" y="6373368"/>
              <a:ext cx="6263640" cy="347472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 fontScale="92500" lnSpcReduction="20000"/>
            </a:bodyPr>
            <a:lstStyle/>
            <a:p>
              <a:pPr>
                <a:defRPr sz="1220" b="0" i="0">
                  <a:solidFill>
                    <a:srgbClr val="64748B"/>
                  </a:solidFill>
                  <a:latin typeface="Aptos"/>
                </a:defRPr>
              </a:pPr>
              <a:r>
                <a:rPr lang="en-NA" sz="1220" dirty="0"/>
                <a:t>The Watchdog helps identify items that may benefit from broader supplier discovery through the Smart Online Catalogue.</a:t>
              </a:r>
              <a:endParaRPr dirty="0"/>
            </a:p>
          </p:txBody>
        </p:sp>
      </p:grpSp>
      <p:pic>
        <p:nvPicPr>
          <p:cNvPr id="31" name="Picture 30">
            <a:extLst>
              <a:ext uri="{FF2B5EF4-FFF2-40B4-BE49-F238E27FC236}">
                <a16:creationId xmlns:a16="http://schemas.microsoft.com/office/drawing/2014/main" id="{D6E7E6E5-883B-3591-11CC-A58DB87235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7298" y="1084974"/>
            <a:ext cx="10574767" cy="6120497"/>
          </a:xfrm>
          <a:prstGeom prst="roundRect">
            <a:avLst>
              <a:gd name="adj" fmla="val 1903"/>
            </a:avLst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0392" y="0"/>
            <a:ext cx="13780008" cy="658368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5114" y="155448"/>
            <a:ext cx="3657600" cy="329184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l">
              <a:defRPr sz="1700" b="1" i="0">
                <a:solidFill>
                  <a:srgbClr val="FFFFFF"/>
                </a:solidFill>
                <a:latin typeface="Aptos"/>
              </a:defRPr>
            </a:pPr>
            <a:r>
              <a:rPr dirty="0"/>
              <a:t>Tara Nawa Inventory Watchdog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0" y="109728"/>
            <a:ext cx="5486400" cy="402336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ctr">
              <a:defRPr sz="2200" b="1" i="0">
                <a:solidFill>
                  <a:srgbClr val="FFFFFF"/>
                </a:solidFill>
                <a:latin typeface="Aptos"/>
              </a:defRPr>
            </a:pPr>
            <a:r>
              <a:t>Data Quality Dashboard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036040" y="173736"/>
            <a:ext cx="411480" cy="274320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r">
              <a:defRPr sz="1400" b="0" i="0">
                <a:solidFill>
                  <a:srgbClr val="CBD5E1"/>
                </a:solidFill>
                <a:latin typeface="Aptos"/>
              </a:defRPr>
            </a:pPr>
            <a:r>
              <a:t>14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58368"/>
            <a:ext cx="14630400" cy="32004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85800" y="681497"/>
            <a:ext cx="5669280" cy="822960"/>
          </a:xfrm>
          <a:prstGeom prst="rect">
            <a:avLst/>
          </a:prstGeom>
          <a:noFill/>
        </p:spPr>
        <p:txBody>
          <a:bodyPr wrap="square" lIns="45720" tIns="27432" rIns="45720" bIns="27432">
            <a:normAutofit fontScale="92500"/>
          </a:bodyPr>
          <a:lstStyle/>
          <a:p>
            <a:pPr algn="l">
              <a:defRPr sz="2900" b="1" i="0">
                <a:solidFill>
                  <a:srgbClr val="111827"/>
                </a:solidFill>
                <a:latin typeface="Aptos"/>
              </a:defRPr>
            </a:pPr>
            <a:r>
              <a:rPr dirty="0"/>
              <a:t>Bad data creates false confidence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" y="1920239"/>
            <a:ext cx="2946328" cy="1475415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l">
              <a:defRPr sz="1700" b="0" i="0">
                <a:solidFill>
                  <a:srgbClr val="64748B"/>
                </a:solidFill>
                <a:latin typeface="Aptos"/>
              </a:defRPr>
            </a:pPr>
            <a:r>
              <a:rPr dirty="0"/>
              <a:t>The Data Quality page identifies missing or weak consumption, reorder, criticality, lead-time and expected-delivery data.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BF17233-6081-7C85-0356-8BB840079B30}"/>
              </a:ext>
            </a:extLst>
          </p:cNvPr>
          <p:cNvGrpSpPr/>
          <p:nvPr/>
        </p:nvGrpSpPr>
        <p:grpSpPr>
          <a:xfrm>
            <a:off x="777240" y="3541959"/>
            <a:ext cx="2062779" cy="2249424"/>
            <a:chOff x="777240" y="2788920"/>
            <a:chExt cx="5715000" cy="2249424"/>
          </a:xfrm>
        </p:grpSpPr>
        <p:sp>
          <p:nvSpPr>
            <p:cNvPr id="10" name="Rounded Rectangle 9"/>
            <p:cNvSpPr/>
            <p:nvPr/>
          </p:nvSpPr>
          <p:spPr>
            <a:xfrm>
              <a:off x="777240" y="2788920"/>
              <a:ext cx="5715000" cy="658368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77240" y="2788920"/>
              <a:ext cx="73152" cy="658368"/>
            </a:xfrm>
            <a:prstGeom prst="rect">
              <a:avLst/>
            </a:prstGeom>
            <a:solidFill>
              <a:srgbClr val="DC262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978408" y="2812923"/>
              <a:ext cx="5422393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 algn="l">
                <a:defRPr sz="1500" b="1" i="0">
                  <a:solidFill>
                    <a:srgbClr val="111827"/>
                  </a:solidFill>
                  <a:latin typeface="Aptos"/>
                </a:defRPr>
              </a:pPr>
              <a:r>
                <a:rPr dirty="0"/>
                <a:t>Confidence layer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978408" y="3016758"/>
              <a:ext cx="5394959" cy="91439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Autofit/>
            </a:bodyPr>
            <a:lstStyle/>
            <a:p>
              <a:pPr algn="l">
                <a:defRPr sz="1120" b="0" i="0">
                  <a:solidFill>
                    <a:srgbClr val="64748B"/>
                  </a:solidFill>
                  <a:latin typeface="Aptos"/>
                </a:defRPr>
              </a:pPr>
              <a:r>
                <a:rPr sz="900" dirty="0"/>
                <a:t>Separate stockout risk from data completeness.</a:t>
              </a: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777240" y="3584448"/>
              <a:ext cx="5715000" cy="658368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777240" y="3584448"/>
              <a:ext cx="73152" cy="658368"/>
            </a:xfrm>
            <a:prstGeom prst="rect">
              <a:avLst/>
            </a:prstGeom>
            <a:solidFill>
              <a:srgbClr val="F9731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978408" y="3608451"/>
              <a:ext cx="5422393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 algn="l">
                <a:defRPr sz="1500" b="1" i="0">
                  <a:solidFill>
                    <a:srgbClr val="111827"/>
                  </a:solidFill>
                  <a:latin typeface="Aptos"/>
                </a:defRPr>
              </a:pPr>
              <a:r>
                <a:rPr dirty="0"/>
                <a:t>Cleanup worklist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978408" y="3888485"/>
              <a:ext cx="5394959" cy="91439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Autofit/>
            </a:bodyPr>
            <a:lstStyle/>
            <a:p>
              <a:pPr algn="l">
                <a:defRPr sz="1120" b="0" i="0">
                  <a:solidFill>
                    <a:srgbClr val="64748B"/>
                  </a:solidFill>
                  <a:latin typeface="Aptos"/>
                </a:defRPr>
              </a:pPr>
              <a:r>
                <a:rPr sz="900" dirty="0"/>
                <a:t>Give data owners a practical improvement list.</a:t>
              </a:r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777240" y="4379976"/>
              <a:ext cx="5715000" cy="658368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777240" y="4379976"/>
              <a:ext cx="73152" cy="658368"/>
            </a:xfrm>
            <a:prstGeom prst="rect">
              <a:avLst/>
            </a:prstGeom>
            <a:solidFill>
              <a:srgbClr val="0075B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978408" y="4403979"/>
              <a:ext cx="5422393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 algn="l">
                <a:defRPr sz="1500" b="1" i="0">
                  <a:solidFill>
                    <a:srgbClr val="111827"/>
                  </a:solidFill>
                  <a:latin typeface="Aptos"/>
                </a:defRPr>
              </a:pPr>
              <a:r>
                <a:rPr dirty="0"/>
                <a:t>Better predictions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978408" y="4674489"/>
              <a:ext cx="5394959" cy="91439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Autofit/>
            </a:bodyPr>
            <a:lstStyle/>
            <a:p>
              <a:pPr algn="l">
                <a:defRPr sz="1120" b="0" i="0">
                  <a:solidFill>
                    <a:srgbClr val="64748B"/>
                  </a:solidFill>
                  <a:latin typeface="Aptos"/>
                </a:defRPr>
              </a:pPr>
              <a:r>
                <a:rPr sz="900" dirty="0"/>
                <a:t>Improve the future reliability of the Watchdog model.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452AE71-87BF-4D7C-EA7D-230703CA0029}"/>
              </a:ext>
            </a:extLst>
          </p:cNvPr>
          <p:cNvGrpSpPr/>
          <p:nvPr/>
        </p:nvGrpSpPr>
        <p:grpSpPr>
          <a:xfrm>
            <a:off x="6949440" y="7199559"/>
            <a:ext cx="6583680" cy="914400"/>
            <a:chOff x="7315200" y="5897880"/>
            <a:chExt cx="6583680" cy="914400"/>
          </a:xfrm>
        </p:grpSpPr>
        <p:sp>
          <p:nvSpPr>
            <p:cNvPr id="24" name="Rounded Rectangle 23"/>
            <p:cNvSpPr/>
            <p:nvPr/>
          </p:nvSpPr>
          <p:spPr>
            <a:xfrm>
              <a:off x="7315200" y="5897880"/>
              <a:ext cx="6583680" cy="914400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7315200" y="5897880"/>
              <a:ext cx="73152" cy="914400"/>
            </a:xfrm>
            <a:prstGeom prst="rect">
              <a:avLst/>
            </a:prstGeom>
            <a:solidFill>
              <a:srgbClr val="00B4D8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516368" y="6007608"/>
              <a:ext cx="6291072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>
                <a:defRPr sz="1500" b="1" i="0">
                  <a:solidFill>
                    <a:srgbClr val="111827"/>
                  </a:solidFill>
                  <a:latin typeface="Aptos"/>
                </a:defRPr>
              </a:pPr>
              <a:r>
                <a:rPr lang="en-NA" sz="1500" b="1" dirty="0"/>
                <a:t>Better Data, Better Decisions</a:t>
              </a:r>
              <a:endParaRPr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516368" y="6373368"/>
              <a:ext cx="6263640" cy="347472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 fontScale="92500" lnSpcReduction="20000"/>
            </a:bodyPr>
            <a:lstStyle/>
            <a:p>
              <a:pPr>
                <a:defRPr sz="1220" b="0" i="0">
                  <a:solidFill>
                    <a:srgbClr val="64748B"/>
                  </a:solidFill>
                  <a:latin typeface="Aptos"/>
                </a:defRPr>
              </a:pPr>
              <a:r>
                <a:rPr lang="en-NA" sz="1220" dirty="0"/>
                <a:t>Weak or incomplete data can create weak decisions — the Watchdog highlights where data needs attention.</a:t>
              </a:r>
              <a:endParaRPr dirty="0"/>
            </a:p>
          </p:txBody>
        </p:sp>
      </p:grpSp>
      <p:pic>
        <p:nvPicPr>
          <p:cNvPr id="31" name="Picture 30">
            <a:extLst>
              <a:ext uri="{FF2B5EF4-FFF2-40B4-BE49-F238E27FC236}">
                <a16:creationId xmlns:a16="http://schemas.microsoft.com/office/drawing/2014/main" id="{4E7E82FA-61C9-ACDD-3138-5CA2525C59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6957" y="1080867"/>
            <a:ext cx="10488379" cy="6082115"/>
          </a:xfrm>
          <a:prstGeom prst="roundRect">
            <a:avLst>
              <a:gd name="adj" fmla="val 3578"/>
            </a:avLst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0392" y="0"/>
            <a:ext cx="13780008" cy="658368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5114" y="155448"/>
            <a:ext cx="3657600" cy="329184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l">
              <a:defRPr sz="1700" b="1" i="0">
                <a:solidFill>
                  <a:srgbClr val="FFFFFF"/>
                </a:solidFill>
                <a:latin typeface="Aptos"/>
              </a:defRPr>
            </a:pPr>
            <a:r>
              <a:rPr dirty="0"/>
              <a:t>Tara Nawa Inventory Watchdog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0" y="109728"/>
            <a:ext cx="5486400" cy="402336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ctr">
              <a:defRPr sz="2200" b="1" i="0">
                <a:solidFill>
                  <a:srgbClr val="FFFFFF"/>
                </a:solidFill>
                <a:latin typeface="Aptos"/>
              </a:defRPr>
            </a:pPr>
            <a:r>
              <a:t>Dimensional Procurement Intelligence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036040" y="173736"/>
            <a:ext cx="411480" cy="274320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r">
              <a:defRPr sz="1400" b="0" i="0">
                <a:solidFill>
                  <a:srgbClr val="CBD5E1"/>
                </a:solidFill>
                <a:latin typeface="Aptos"/>
              </a:defRPr>
            </a:pPr>
            <a:r>
              <a:t>15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58368"/>
            <a:ext cx="14630400" cy="32004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85799" y="594899"/>
            <a:ext cx="10373061" cy="822960"/>
          </a:xfrm>
          <a:prstGeom prst="rect">
            <a:avLst/>
          </a:prstGeom>
          <a:noFill/>
        </p:spPr>
        <p:txBody>
          <a:bodyPr wrap="square" lIns="45720" tIns="27432" rIns="45720" bIns="27432">
            <a:normAutofit fontScale="92500"/>
          </a:bodyPr>
          <a:lstStyle/>
          <a:p>
            <a:pPr algn="l">
              <a:defRPr sz="2900" b="1" i="0">
                <a:solidFill>
                  <a:srgbClr val="111827"/>
                </a:solidFill>
                <a:latin typeface="Aptos"/>
              </a:defRPr>
            </a:pPr>
            <a:r>
              <a:rPr dirty="0"/>
              <a:t>Risk can be </a:t>
            </a:r>
            <a:r>
              <a:rPr dirty="0" err="1"/>
              <a:t>analysed</a:t>
            </a:r>
            <a:r>
              <a:rPr dirty="0"/>
              <a:t> by item, supplier, buyer, site and warehouse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" y="1920239"/>
            <a:ext cx="3018813" cy="1387201"/>
          </a:xfrm>
          <a:prstGeom prst="rect">
            <a:avLst/>
          </a:prstGeom>
          <a:noFill/>
        </p:spPr>
        <p:txBody>
          <a:bodyPr wrap="square" lIns="45720" tIns="27432" rIns="45720" bIns="27432">
            <a:normAutofit fontScale="92500"/>
          </a:bodyPr>
          <a:lstStyle/>
          <a:p>
            <a:pPr algn="l">
              <a:defRPr sz="1700" b="0" i="0">
                <a:solidFill>
                  <a:srgbClr val="64748B"/>
                </a:solidFill>
                <a:latin typeface="Aptos"/>
              </a:defRPr>
            </a:pPr>
            <a:r>
              <a:rPr dirty="0"/>
              <a:t>The Dimension Analysis page gives managers a broader view of where inventory risk, alerts, SOC opportunity and data quality issues are concentrated.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642856F-7612-DFE8-2834-05C7304C2A6D}"/>
              </a:ext>
            </a:extLst>
          </p:cNvPr>
          <p:cNvGrpSpPr/>
          <p:nvPr/>
        </p:nvGrpSpPr>
        <p:grpSpPr>
          <a:xfrm>
            <a:off x="777240" y="3563473"/>
            <a:ext cx="2891118" cy="2249424"/>
            <a:chOff x="777240" y="2788920"/>
            <a:chExt cx="5715000" cy="2249424"/>
          </a:xfrm>
        </p:grpSpPr>
        <p:sp>
          <p:nvSpPr>
            <p:cNvPr id="10" name="Rounded Rectangle 9"/>
            <p:cNvSpPr/>
            <p:nvPr/>
          </p:nvSpPr>
          <p:spPr>
            <a:xfrm>
              <a:off x="777240" y="2788920"/>
              <a:ext cx="5715000" cy="658368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77240" y="2788920"/>
              <a:ext cx="73152" cy="658368"/>
            </a:xfrm>
            <a:prstGeom prst="rect">
              <a:avLst/>
            </a:prstGeom>
            <a:solidFill>
              <a:srgbClr val="DC262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978407" y="2822448"/>
              <a:ext cx="5422392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 algn="l">
                <a:defRPr sz="1500" b="1" i="0">
                  <a:solidFill>
                    <a:srgbClr val="111827"/>
                  </a:solidFill>
                  <a:latin typeface="Aptos"/>
                </a:defRPr>
              </a:pPr>
              <a:r>
                <a:rPr dirty="0"/>
                <a:t>Cross-dimensional view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978407" y="3112008"/>
              <a:ext cx="5394959" cy="91439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Autofit/>
            </a:bodyPr>
            <a:lstStyle/>
            <a:p>
              <a:pPr algn="l">
                <a:defRPr sz="1120" b="0" i="0">
                  <a:solidFill>
                    <a:srgbClr val="64748B"/>
                  </a:solidFill>
                  <a:latin typeface="Aptos"/>
                </a:defRPr>
              </a:pPr>
              <a:r>
                <a:rPr sz="900"/>
                <a:t>Analyse risk by site, warehouse, item group, supplier and buyer.</a:t>
              </a: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777240" y="3584448"/>
              <a:ext cx="5715000" cy="658368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777240" y="3584448"/>
              <a:ext cx="73152" cy="658368"/>
            </a:xfrm>
            <a:prstGeom prst="rect">
              <a:avLst/>
            </a:prstGeom>
            <a:solidFill>
              <a:srgbClr val="F9731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978407" y="3608451"/>
              <a:ext cx="5422392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 algn="l">
                <a:defRPr sz="1500" b="1" i="0">
                  <a:solidFill>
                    <a:srgbClr val="111827"/>
                  </a:solidFill>
                  <a:latin typeface="Aptos"/>
                </a:defRPr>
              </a:pPr>
              <a:r>
                <a:rPr dirty="0"/>
                <a:t>Management insight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978407" y="3878960"/>
              <a:ext cx="5394959" cy="91439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Autofit/>
            </a:bodyPr>
            <a:lstStyle/>
            <a:p>
              <a:pPr algn="l">
                <a:defRPr sz="1120" b="0" i="0">
                  <a:solidFill>
                    <a:srgbClr val="64748B"/>
                  </a:solidFill>
                  <a:latin typeface="Aptos"/>
                </a:defRPr>
              </a:pPr>
              <a:r>
                <a:rPr sz="900" dirty="0"/>
                <a:t>Identify concentration patterns and recurring exposure.</a:t>
              </a:r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777240" y="4379976"/>
              <a:ext cx="5715000" cy="658368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777240" y="4379976"/>
              <a:ext cx="73152" cy="658368"/>
            </a:xfrm>
            <a:prstGeom prst="rect">
              <a:avLst/>
            </a:prstGeom>
            <a:solidFill>
              <a:srgbClr val="0075B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978407" y="4403979"/>
              <a:ext cx="5422392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 algn="l">
                <a:defRPr sz="1500" b="1" i="0">
                  <a:solidFill>
                    <a:srgbClr val="111827"/>
                  </a:solidFill>
                  <a:latin typeface="Aptos"/>
                </a:defRPr>
              </a:pPr>
              <a:r>
                <a:rPr dirty="0"/>
                <a:t>Scalable model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978407" y="4684014"/>
              <a:ext cx="5394959" cy="91439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Autofit/>
            </a:bodyPr>
            <a:lstStyle/>
            <a:p>
              <a:pPr algn="l">
                <a:defRPr sz="1120" b="0" i="0">
                  <a:solidFill>
                    <a:srgbClr val="64748B"/>
                  </a:solidFill>
                  <a:latin typeface="Aptos"/>
                </a:defRPr>
              </a:pPr>
              <a:r>
                <a:rPr sz="900"/>
                <a:t>Built on separate dimensions for client-ready deployment.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AE0882D-03FE-C0A1-C1BE-BC80C38FA9F7}"/>
              </a:ext>
            </a:extLst>
          </p:cNvPr>
          <p:cNvGrpSpPr/>
          <p:nvPr/>
        </p:nvGrpSpPr>
        <p:grpSpPr>
          <a:xfrm>
            <a:off x="6949440" y="7177501"/>
            <a:ext cx="6583680" cy="914400"/>
            <a:chOff x="7315200" y="5897880"/>
            <a:chExt cx="6583680" cy="914400"/>
          </a:xfrm>
        </p:grpSpPr>
        <p:sp>
          <p:nvSpPr>
            <p:cNvPr id="24" name="Rounded Rectangle 23"/>
            <p:cNvSpPr/>
            <p:nvPr/>
          </p:nvSpPr>
          <p:spPr>
            <a:xfrm>
              <a:off x="7315200" y="5897880"/>
              <a:ext cx="6583680" cy="914400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7315200" y="5897880"/>
              <a:ext cx="73152" cy="914400"/>
            </a:xfrm>
            <a:prstGeom prst="rect">
              <a:avLst/>
            </a:prstGeom>
            <a:solidFill>
              <a:srgbClr val="00B4D8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516368" y="6007608"/>
              <a:ext cx="6291072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>
                <a:defRPr sz="1500" b="1" i="0">
                  <a:solidFill>
                    <a:srgbClr val="111827"/>
                  </a:solidFill>
                  <a:latin typeface="Aptos"/>
                </a:defRPr>
              </a:pPr>
              <a:r>
                <a:rPr lang="en-NA" sz="1500" b="1" dirty="0"/>
                <a:t>Deeper Insight</a:t>
              </a:r>
              <a:endParaRPr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516368" y="6373368"/>
              <a:ext cx="6263640" cy="347472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 fontScale="92500" lnSpcReduction="20000"/>
            </a:bodyPr>
            <a:lstStyle/>
            <a:p>
              <a:pPr>
                <a:defRPr sz="1220" b="0" i="0">
                  <a:solidFill>
                    <a:srgbClr val="64748B"/>
                  </a:solidFill>
                  <a:latin typeface="Aptos"/>
                </a:defRPr>
              </a:pPr>
              <a:r>
                <a:rPr lang="en-NA" sz="1220" dirty="0"/>
                <a:t>Risk can be analysed by site, warehouse, buyer, supplier, item group and category to find where attention is needed.</a:t>
              </a:r>
              <a:endParaRPr dirty="0"/>
            </a:p>
          </p:txBody>
        </p:sp>
      </p:grpSp>
      <p:pic>
        <p:nvPicPr>
          <p:cNvPr id="31" name="Picture 30">
            <a:extLst>
              <a:ext uri="{FF2B5EF4-FFF2-40B4-BE49-F238E27FC236}">
                <a16:creationId xmlns:a16="http://schemas.microsoft.com/office/drawing/2014/main" id="{50FE7386-1CBB-1003-C339-68DE0483AF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3511" y="1016688"/>
            <a:ext cx="10600916" cy="6145218"/>
          </a:xfrm>
          <a:prstGeom prst="roundRect">
            <a:avLst>
              <a:gd name="adj" fmla="val 2312"/>
            </a:avLst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0392" y="0"/>
            <a:ext cx="13780008" cy="658368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5114" y="155448"/>
            <a:ext cx="3657600" cy="329184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l">
              <a:defRPr sz="1700" b="1" i="0">
                <a:solidFill>
                  <a:srgbClr val="FFFFFF"/>
                </a:solidFill>
                <a:latin typeface="Aptos"/>
              </a:defRPr>
            </a:pPr>
            <a:r>
              <a:rPr dirty="0"/>
              <a:t>Tara Nawa Inventory Watchdog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0" y="109728"/>
            <a:ext cx="5486400" cy="402336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ctr">
              <a:defRPr sz="2200" b="1" i="0">
                <a:solidFill>
                  <a:srgbClr val="FFFFFF"/>
                </a:solidFill>
                <a:latin typeface="Aptos"/>
              </a:defRPr>
            </a:pPr>
            <a:r>
              <a:t>Implementation Path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036040" y="173736"/>
            <a:ext cx="411480" cy="274320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r">
              <a:defRPr sz="1400" b="0" i="0">
                <a:solidFill>
                  <a:srgbClr val="CBD5E1"/>
                </a:solidFill>
                <a:latin typeface="Aptos"/>
              </a:defRPr>
            </a:pPr>
            <a:r>
              <a:t>16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58368"/>
            <a:ext cx="14630400" cy="32004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85799" y="616411"/>
            <a:ext cx="10136393" cy="822960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l">
              <a:defRPr sz="2900" b="1" i="0">
                <a:solidFill>
                  <a:srgbClr val="111827"/>
                </a:solidFill>
                <a:latin typeface="Aptos"/>
              </a:defRPr>
            </a:pPr>
            <a:r>
              <a:rPr dirty="0"/>
              <a:t>Start small</a:t>
            </a:r>
            <a:r>
              <a:rPr lang="en-US" dirty="0"/>
              <a:t>,</a:t>
            </a:r>
            <a:r>
              <a:rPr dirty="0"/>
              <a:t> Prove value</a:t>
            </a:r>
            <a:r>
              <a:rPr lang="en-US" dirty="0"/>
              <a:t>,</a:t>
            </a:r>
            <a:r>
              <a:rPr dirty="0"/>
              <a:t> Then automate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" y="1920239"/>
            <a:ext cx="2629811" cy="1475415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l">
              <a:defRPr sz="1700" b="0" i="0">
                <a:solidFill>
                  <a:srgbClr val="64748B"/>
                </a:solidFill>
                <a:latin typeface="Aptos"/>
              </a:defRPr>
            </a:pPr>
            <a:r>
              <a:rPr dirty="0"/>
              <a:t>A practical route from sample data to production deployment.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C80ED7E-DA1E-80B1-1CCC-EDD6D3A4144A}"/>
              </a:ext>
            </a:extLst>
          </p:cNvPr>
          <p:cNvGrpSpPr/>
          <p:nvPr/>
        </p:nvGrpSpPr>
        <p:grpSpPr>
          <a:xfrm>
            <a:off x="777240" y="3541959"/>
            <a:ext cx="2620305" cy="3044952"/>
            <a:chOff x="777240" y="2788920"/>
            <a:chExt cx="5715000" cy="3044952"/>
          </a:xfrm>
        </p:grpSpPr>
        <p:sp>
          <p:nvSpPr>
            <p:cNvPr id="10" name="Rounded Rectangle 9"/>
            <p:cNvSpPr/>
            <p:nvPr/>
          </p:nvSpPr>
          <p:spPr>
            <a:xfrm>
              <a:off x="777240" y="2788920"/>
              <a:ext cx="5715000" cy="658368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77240" y="2788920"/>
              <a:ext cx="73152" cy="658368"/>
            </a:xfrm>
            <a:prstGeom prst="rect">
              <a:avLst/>
            </a:prstGeom>
            <a:solidFill>
              <a:srgbClr val="DC262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978409" y="2812923"/>
              <a:ext cx="5422391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 algn="l">
                <a:defRPr sz="1500" b="1" i="0">
                  <a:solidFill>
                    <a:srgbClr val="111827"/>
                  </a:solidFill>
                  <a:latin typeface="Aptos"/>
                </a:defRPr>
              </a:pPr>
              <a:r>
                <a:rPr dirty="0"/>
                <a:t>1. Sample extract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978409" y="3054858"/>
              <a:ext cx="5394960" cy="91439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Autofit/>
            </a:bodyPr>
            <a:lstStyle/>
            <a:p>
              <a:pPr algn="l">
                <a:defRPr sz="1120" b="0" i="0">
                  <a:solidFill>
                    <a:srgbClr val="64748B"/>
                  </a:solidFill>
                  <a:latin typeface="Aptos"/>
                </a:defRPr>
              </a:pPr>
              <a:r>
                <a:rPr sz="900" dirty="0"/>
                <a:t>Client provides inventory, consumption, PO, supplier and item data.</a:t>
              </a: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777240" y="3584448"/>
              <a:ext cx="5715000" cy="658368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777240" y="3584448"/>
              <a:ext cx="73152" cy="658368"/>
            </a:xfrm>
            <a:prstGeom prst="rect">
              <a:avLst/>
            </a:prstGeom>
            <a:solidFill>
              <a:srgbClr val="F9731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978409" y="3598926"/>
              <a:ext cx="5422391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 algn="l">
                <a:defRPr sz="1500" b="1" i="0">
                  <a:solidFill>
                    <a:srgbClr val="111827"/>
                  </a:solidFill>
                  <a:latin typeface="Aptos"/>
                </a:defRPr>
              </a:pPr>
              <a:r>
                <a:rPr dirty="0"/>
                <a:t>2. Load and validate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978409" y="3888485"/>
              <a:ext cx="5394960" cy="91439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Autofit/>
            </a:bodyPr>
            <a:lstStyle/>
            <a:p>
              <a:pPr algn="l">
                <a:defRPr sz="1120" b="0" i="0">
                  <a:solidFill>
                    <a:srgbClr val="64748B"/>
                  </a:solidFill>
                  <a:latin typeface="Aptos"/>
                </a:defRPr>
              </a:pPr>
              <a:r>
                <a:rPr sz="900"/>
                <a:t>Data is loaded into SQL views and checked for completeness.</a:t>
              </a:r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777240" y="4379976"/>
              <a:ext cx="5715000" cy="658368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777240" y="4379976"/>
              <a:ext cx="73152" cy="658368"/>
            </a:xfrm>
            <a:prstGeom prst="rect">
              <a:avLst/>
            </a:prstGeom>
            <a:solidFill>
              <a:srgbClr val="0075B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978409" y="4413504"/>
              <a:ext cx="5422391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 algn="l">
                <a:defRPr sz="1500" b="1" i="0">
                  <a:solidFill>
                    <a:srgbClr val="111827"/>
                  </a:solidFill>
                  <a:latin typeface="Aptos"/>
                </a:defRPr>
              </a:pPr>
              <a:r>
                <a:rPr dirty="0"/>
                <a:t>3. Power BI demo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978409" y="4636389"/>
              <a:ext cx="5394960" cy="91439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Autofit/>
            </a:bodyPr>
            <a:lstStyle/>
            <a:p>
              <a:pPr algn="l">
                <a:defRPr sz="1120" b="0" i="0">
                  <a:solidFill>
                    <a:srgbClr val="64748B"/>
                  </a:solidFill>
                  <a:latin typeface="Aptos"/>
                </a:defRPr>
              </a:pPr>
              <a:r>
                <a:rPr sz="900"/>
                <a:t>The Watchdog reveals the client’s own risk profile.</a:t>
              </a:r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777240" y="5175504"/>
              <a:ext cx="5715000" cy="658368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777240" y="5175504"/>
              <a:ext cx="73152" cy="658368"/>
            </a:xfrm>
            <a:prstGeom prst="rect">
              <a:avLst/>
            </a:prstGeom>
            <a:solidFill>
              <a:srgbClr val="16A34A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978409" y="5189982"/>
              <a:ext cx="5422391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 algn="l">
                <a:defRPr sz="1500" b="1" i="0">
                  <a:solidFill>
                    <a:srgbClr val="111827"/>
                  </a:solidFill>
                  <a:latin typeface="Aptos"/>
                </a:defRPr>
              </a:pPr>
              <a:r>
                <a:rPr dirty="0"/>
                <a:t>4. Production roadmap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78409" y="5460492"/>
              <a:ext cx="5394960" cy="91439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Autofit/>
            </a:bodyPr>
            <a:lstStyle/>
            <a:p>
              <a:pPr algn="l">
                <a:defRPr sz="1120" b="0" i="0">
                  <a:solidFill>
                    <a:srgbClr val="64748B"/>
                  </a:solidFill>
                  <a:latin typeface="Aptos"/>
                </a:defRPr>
              </a:pPr>
              <a:r>
                <a:rPr sz="900" dirty="0"/>
                <a:t>Agree refresh, security, alerts, notifications and SOC integration.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ABA65B1-62A0-09F4-AEE4-BCAD921D7FAD}"/>
              </a:ext>
            </a:extLst>
          </p:cNvPr>
          <p:cNvGrpSpPr/>
          <p:nvPr/>
        </p:nvGrpSpPr>
        <p:grpSpPr>
          <a:xfrm>
            <a:off x="6949440" y="7205472"/>
            <a:ext cx="6583680" cy="914400"/>
            <a:chOff x="7315200" y="5897880"/>
            <a:chExt cx="6583680" cy="914400"/>
          </a:xfrm>
        </p:grpSpPr>
        <p:sp>
          <p:nvSpPr>
            <p:cNvPr id="28" name="Rounded Rectangle 27"/>
            <p:cNvSpPr/>
            <p:nvPr/>
          </p:nvSpPr>
          <p:spPr>
            <a:xfrm>
              <a:off x="7315200" y="5897880"/>
              <a:ext cx="6583680" cy="914400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7315200" y="5897880"/>
              <a:ext cx="73152" cy="914400"/>
            </a:xfrm>
            <a:prstGeom prst="rect">
              <a:avLst/>
            </a:prstGeom>
            <a:solidFill>
              <a:srgbClr val="00B4D8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516368" y="6007608"/>
              <a:ext cx="6291072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>
                <a:defRPr sz="1500" b="1" i="0">
                  <a:solidFill>
                    <a:srgbClr val="111827"/>
                  </a:solidFill>
                  <a:latin typeface="Aptos"/>
                </a:defRPr>
              </a:pPr>
              <a:r>
                <a:rPr lang="en-NA" sz="1500" b="1" dirty="0"/>
                <a:t>Fast Practical Start</a:t>
              </a:r>
              <a:endParaRPr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7516368" y="6373368"/>
              <a:ext cx="6263640" cy="347472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 fontScale="92500" lnSpcReduction="20000"/>
            </a:bodyPr>
            <a:lstStyle/>
            <a:p>
              <a:pPr>
                <a:defRPr sz="1220" b="0" i="0">
                  <a:solidFill>
                    <a:srgbClr val="64748B"/>
                  </a:solidFill>
                  <a:latin typeface="Aptos"/>
                </a:defRPr>
              </a:pPr>
              <a:r>
                <a:rPr lang="en-NA" sz="1220" dirty="0"/>
                <a:t>The Watchdog can start with existing inventory and procurement data, then improve as data quality and history grow.</a:t>
              </a:r>
              <a:endParaRPr dirty="0"/>
            </a:p>
          </p:txBody>
        </p:sp>
      </p:grpSp>
      <p:pic>
        <p:nvPicPr>
          <p:cNvPr id="35" name="Picture 34">
            <a:extLst>
              <a:ext uri="{FF2B5EF4-FFF2-40B4-BE49-F238E27FC236}">
                <a16:creationId xmlns:a16="http://schemas.microsoft.com/office/drawing/2014/main" id="{1BB2886B-3F9F-CBF4-F94D-7730F66855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1845" y="1067860"/>
            <a:ext cx="10534926" cy="6080063"/>
          </a:xfrm>
          <a:prstGeom prst="roundRect">
            <a:avLst>
              <a:gd name="adj" fmla="val 1982"/>
            </a:avLst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0392" y="0"/>
            <a:ext cx="13780008" cy="658368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5114" y="155448"/>
            <a:ext cx="3657600" cy="329184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l">
              <a:defRPr sz="1700" b="1" i="0">
                <a:solidFill>
                  <a:srgbClr val="FFFFFF"/>
                </a:solidFill>
                <a:latin typeface="Aptos"/>
              </a:defRPr>
            </a:pPr>
            <a:r>
              <a:rPr dirty="0"/>
              <a:t>Tara Nawa Inventory Watchdog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0" y="109728"/>
            <a:ext cx="5486400" cy="402336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ctr">
              <a:defRPr sz="2200" b="1" i="0">
                <a:solidFill>
                  <a:srgbClr val="FFFFFF"/>
                </a:solidFill>
                <a:latin typeface="Aptos"/>
              </a:defRPr>
            </a:pPr>
            <a:r>
              <a:t>Recommended Client Conversation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036040" y="173736"/>
            <a:ext cx="411480" cy="274320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r">
              <a:defRPr sz="1400" b="0" i="0">
                <a:solidFill>
                  <a:srgbClr val="CBD5E1"/>
                </a:solidFill>
                <a:latin typeface="Aptos"/>
              </a:defRPr>
            </a:pPr>
            <a:r>
              <a:t>17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58368"/>
            <a:ext cx="14630400" cy="32004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85800" y="637924"/>
            <a:ext cx="10340788" cy="822960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l">
              <a:defRPr sz="2900" b="1" i="0">
                <a:solidFill>
                  <a:srgbClr val="111827"/>
                </a:solidFill>
                <a:latin typeface="Aptos"/>
              </a:defRPr>
            </a:pPr>
            <a:r>
              <a:rPr dirty="0"/>
              <a:t>The best demo uses the client’s own data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" y="1920240"/>
            <a:ext cx="2602636" cy="1508760"/>
          </a:xfrm>
          <a:prstGeom prst="rect">
            <a:avLst/>
          </a:prstGeom>
          <a:noFill/>
        </p:spPr>
        <p:txBody>
          <a:bodyPr wrap="square" lIns="45720" tIns="27432" rIns="45720" bIns="27432">
            <a:normAutofit/>
          </a:bodyPr>
          <a:lstStyle/>
          <a:p>
            <a:pPr algn="l">
              <a:defRPr sz="1700" b="0" i="0">
                <a:solidFill>
                  <a:srgbClr val="64748B"/>
                </a:solidFill>
                <a:latin typeface="Aptos"/>
              </a:defRPr>
            </a:pPr>
            <a:r>
              <a:rPr dirty="0"/>
              <a:t>A sample extract is enough to show where the first risks, suppliers, buyers, warehouses and catalogue opportunities are hiding.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3B48E5F-B992-CBEF-7F2A-E7B331ACC218}"/>
              </a:ext>
            </a:extLst>
          </p:cNvPr>
          <p:cNvGrpSpPr/>
          <p:nvPr/>
        </p:nvGrpSpPr>
        <p:grpSpPr>
          <a:xfrm>
            <a:off x="777240" y="3563473"/>
            <a:ext cx="2052021" cy="2249424"/>
            <a:chOff x="777240" y="2788920"/>
            <a:chExt cx="5715000" cy="2249424"/>
          </a:xfrm>
        </p:grpSpPr>
        <p:sp>
          <p:nvSpPr>
            <p:cNvPr id="10" name="Rounded Rectangle 9"/>
            <p:cNvSpPr/>
            <p:nvPr/>
          </p:nvSpPr>
          <p:spPr>
            <a:xfrm>
              <a:off x="777240" y="2788920"/>
              <a:ext cx="5715000" cy="658368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77240" y="2788920"/>
              <a:ext cx="73152" cy="658368"/>
            </a:xfrm>
            <a:prstGeom prst="rect">
              <a:avLst/>
            </a:prstGeom>
            <a:solidFill>
              <a:srgbClr val="DC262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978408" y="2803398"/>
              <a:ext cx="5422393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 algn="l">
                <a:defRPr sz="1500" b="1" i="0">
                  <a:solidFill>
                    <a:srgbClr val="111827"/>
                  </a:solidFill>
                  <a:latin typeface="Aptos"/>
                </a:defRPr>
              </a:pPr>
              <a:r>
                <a:rPr dirty="0"/>
                <a:t>Open with risk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978408" y="3073908"/>
              <a:ext cx="5394960" cy="91439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Autofit/>
            </a:bodyPr>
            <a:lstStyle/>
            <a:p>
              <a:pPr algn="l">
                <a:defRPr sz="1120" b="0" i="0">
                  <a:solidFill>
                    <a:srgbClr val="64748B"/>
                  </a:solidFill>
                  <a:latin typeface="Aptos"/>
                </a:defRPr>
              </a:pPr>
              <a:r>
                <a:rPr sz="900" dirty="0"/>
                <a:t>Which items could interrupt operations before anyone sees it?</a:t>
              </a: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777240" y="3584448"/>
              <a:ext cx="5715000" cy="658368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777240" y="3584448"/>
              <a:ext cx="73152" cy="658368"/>
            </a:xfrm>
            <a:prstGeom prst="rect">
              <a:avLst/>
            </a:prstGeom>
            <a:solidFill>
              <a:srgbClr val="F9731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978408" y="3617976"/>
              <a:ext cx="5422393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 algn="l">
                <a:defRPr sz="1500" b="1" i="0">
                  <a:solidFill>
                    <a:srgbClr val="111827"/>
                  </a:solidFill>
                  <a:latin typeface="Aptos"/>
                </a:defRPr>
              </a:pPr>
              <a:r>
                <a:rPr dirty="0"/>
                <a:t>Show proof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978408" y="3821810"/>
              <a:ext cx="5394960" cy="91439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Autofit/>
            </a:bodyPr>
            <a:lstStyle/>
            <a:p>
              <a:pPr algn="l">
                <a:defRPr sz="1120" b="0" i="0">
                  <a:solidFill>
                    <a:srgbClr val="64748B"/>
                  </a:solidFill>
                  <a:latin typeface="Aptos"/>
                </a:defRPr>
              </a:pPr>
              <a:r>
                <a:rPr sz="900" dirty="0"/>
                <a:t>Executive page, action list, alerts, forecasting, variability and item detail.</a:t>
              </a:r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777240" y="4379976"/>
              <a:ext cx="5715000" cy="658368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777240" y="4379976"/>
              <a:ext cx="73152" cy="658368"/>
            </a:xfrm>
            <a:prstGeom prst="rect">
              <a:avLst/>
            </a:prstGeom>
            <a:solidFill>
              <a:srgbClr val="0075B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978408" y="4394454"/>
              <a:ext cx="5422393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 algn="l">
                <a:defRPr sz="1500" b="1" i="0">
                  <a:solidFill>
                    <a:srgbClr val="111827"/>
                  </a:solidFill>
                  <a:latin typeface="Aptos"/>
                </a:defRPr>
              </a:pPr>
              <a:r>
                <a:rPr dirty="0"/>
                <a:t>Close with action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978408" y="4588764"/>
              <a:ext cx="5394960" cy="91439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Autofit/>
            </a:bodyPr>
            <a:lstStyle/>
            <a:p>
              <a:pPr algn="l">
                <a:defRPr sz="1120" b="0" i="0">
                  <a:solidFill>
                    <a:srgbClr val="64748B"/>
                  </a:solidFill>
                  <a:latin typeface="Aptos"/>
                </a:defRPr>
              </a:pPr>
              <a:r>
                <a:rPr sz="900"/>
                <a:t>Request a sample data pack and run the first client-specific Watchdog review.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AD714D4-A000-4534-22B9-9B442C58FCFE}"/>
              </a:ext>
            </a:extLst>
          </p:cNvPr>
          <p:cNvGrpSpPr/>
          <p:nvPr/>
        </p:nvGrpSpPr>
        <p:grpSpPr>
          <a:xfrm>
            <a:off x="6949440" y="7205472"/>
            <a:ext cx="6583680" cy="914400"/>
            <a:chOff x="7315200" y="5897880"/>
            <a:chExt cx="6583680" cy="914400"/>
          </a:xfrm>
        </p:grpSpPr>
        <p:sp>
          <p:nvSpPr>
            <p:cNvPr id="24" name="Rounded Rectangle 23"/>
            <p:cNvSpPr/>
            <p:nvPr/>
          </p:nvSpPr>
          <p:spPr>
            <a:xfrm>
              <a:off x="7315200" y="5897880"/>
              <a:ext cx="6583680" cy="914400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7315200" y="5897880"/>
              <a:ext cx="73152" cy="914400"/>
            </a:xfrm>
            <a:prstGeom prst="rect">
              <a:avLst/>
            </a:prstGeom>
            <a:solidFill>
              <a:srgbClr val="00B4D8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516368" y="5931408"/>
              <a:ext cx="6291072" cy="292608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rmAutofit/>
            </a:bodyPr>
            <a:lstStyle/>
            <a:p>
              <a:pPr>
                <a:defRPr sz="1500" b="1" i="0">
                  <a:solidFill>
                    <a:srgbClr val="111827"/>
                  </a:solidFill>
                  <a:latin typeface="Aptos"/>
                </a:defRPr>
              </a:pPr>
              <a:r>
                <a:rPr lang="en-NA" sz="1500" b="1" dirty="0"/>
                <a:t>Start the Discussion</a:t>
              </a:r>
              <a:r>
                <a:rPr lang="en-US" sz="1500" b="1" dirty="0"/>
                <a:t> - </a:t>
              </a:r>
              <a:r>
                <a:rPr lang="en-NA" sz="1500" b="1" dirty="0"/>
                <a:t>Watch Carefully</a:t>
              </a:r>
              <a:r>
                <a:rPr lang="en-US" sz="1500" b="1" dirty="0"/>
                <a:t>, </a:t>
              </a:r>
              <a:r>
                <a:rPr lang="en-NA" sz="1500" b="1" dirty="0"/>
                <a:t>Act Early</a:t>
              </a:r>
              <a:endParaRPr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530084" y="6211694"/>
              <a:ext cx="6263640" cy="443614"/>
            </a:xfrm>
            <a:prstGeom prst="rect">
              <a:avLst/>
            </a:prstGeom>
            <a:noFill/>
          </p:spPr>
          <p:txBody>
            <a:bodyPr wrap="square" lIns="45720" tIns="27432" rIns="45720" bIns="27432">
              <a:noAutofit/>
            </a:bodyPr>
            <a:lstStyle/>
            <a:p>
              <a:pPr>
                <a:defRPr sz="1220" b="0" i="0">
                  <a:solidFill>
                    <a:srgbClr val="64748B"/>
                  </a:solidFill>
                  <a:latin typeface="Aptos"/>
                </a:defRPr>
              </a:pPr>
              <a:r>
                <a:rPr lang="en-NA" sz="1100" dirty="0"/>
                <a:t>The key question is not only what stock you have — it is what risk is already building beneath the surface.</a:t>
              </a:r>
              <a:endParaRPr lang="en-US" sz="1100" dirty="0"/>
            </a:p>
            <a:p>
              <a:pPr>
                <a:defRPr sz="1220" b="0" i="0">
                  <a:solidFill>
                    <a:srgbClr val="64748B"/>
                  </a:solidFill>
                  <a:latin typeface="Aptos"/>
                </a:defRPr>
              </a:pPr>
              <a:r>
                <a:rPr lang="en-NA" sz="1100" dirty="0"/>
                <a:t>The most expensive stockout is usually the one that could have been seen coming.</a:t>
              </a:r>
              <a:endParaRPr sz="1100" dirty="0"/>
            </a:p>
          </p:txBody>
        </p:sp>
      </p:grpSp>
      <p:pic>
        <p:nvPicPr>
          <p:cNvPr id="31" name="Picture 30">
            <a:extLst>
              <a:ext uri="{FF2B5EF4-FFF2-40B4-BE49-F238E27FC236}">
                <a16:creationId xmlns:a16="http://schemas.microsoft.com/office/drawing/2014/main" id="{54C57DF4-4F6E-42F0-62CC-6D212B2DA0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5585" y="1058888"/>
            <a:ext cx="10584815" cy="6054382"/>
          </a:xfrm>
          <a:prstGeom prst="roundRect">
            <a:avLst>
              <a:gd name="adj" fmla="val 2452"/>
            </a:avLst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65251" y="0"/>
            <a:ext cx="13764783" cy="932688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60"/>
          </a:p>
        </p:txBody>
      </p:sp>
      <p:sp>
        <p:nvSpPr>
          <p:cNvPr id="3" name="TextBox 2"/>
          <p:cNvSpPr txBox="1"/>
          <p:nvPr/>
        </p:nvSpPr>
        <p:spPr>
          <a:xfrm>
            <a:off x="865251" y="26899"/>
            <a:ext cx="5617820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80" b="1" dirty="0">
                <a:solidFill>
                  <a:srgbClr val="FFFFFF"/>
                </a:solidFill>
                <a:latin typeface="Aptos"/>
              </a:rPr>
              <a:t>Why averages can be misleading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5252" y="474726"/>
            <a:ext cx="4179349" cy="2862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60" dirty="0">
                <a:solidFill>
                  <a:srgbClr val="CFD8DC"/>
                </a:solidFill>
                <a:latin typeface="Aptos"/>
              </a:rPr>
              <a:t>The Watchdog checks whether the average can be trusted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39413" y="153620"/>
            <a:ext cx="415499" cy="3508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lang="en-US" sz="1680" b="1" dirty="0">
                <a:solidFill>
                  <a:srgbClr val="FFFFFF"/>
                </a:solidFill>
                <a:latin typeface="Aptos"/>
              </a:rPr>
              <a:t>18</a:t>
            </a:r>
            <a:endParaRPr sz="1680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84048" y="1097279"/>
            <a:ext cx="6693408" cy="171735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87782" tIns="87782" rIns="87782" bIns="87782" rtlCol="0" anchor="t"/>
          <a:lstStyle/>
          <a:p>
            <a:r>
              <a:rPr sz="1620" dirty="0">
                <a:solidFill>
                  <a:srgbClr val="111827"/>
                </a:solidFill>
                <a:latin typeface="Aptos"/>
              </a:rPr>
              <a:t>A normal stock report often uses </a:t>
            </a:r>
            <a:r>
              <a:rPr sz="1620" b="1" dirty="0">
                <a:solidFill>
                  <a:srgbClr val="111827"/>
                </a:solidFill>
                <a:latin typeface="Aptos"/>
              </a:rPr>
              <a:t>average consumption</a:t>
            </a:r>
            <a:r>
              <a:rPr sz="1620" dirty="0">
                <a:solidFill>
                  <a:srgbClr val="111827"/>
                </a:solidFill>
                <a:latin typeface="Aptos"/>
              </a:rPr>
              <a:t> or </a:t>
            </a:r>
            <a:r>
              <a:rPr sz="1620" b="1" dirty="0">
                <a:solidFill>
                  <a:srgbClr val="111827"/>
                </a:solidFill>
                <a:latin typeface="Aptos"/>
              </a:rPr>
              <a:t>average supplier lead time</a:t>
            </a:r>
            <a:r>
              <a:rPr sz="1620" dirty="0">
                <a:solidFill>
                  <a:srgbClr val="111827"/>
                </a:solidFill>
                <a:latin typeface="Aptos"/>
              </a:rPr>
              <a:t>. But averages can hide instability. Two items may have the same average, yet one may be steady and predictable while the other may be erratic and risky.</a:t>
            </a:r>
          </a:p>
          <a:p>
            <a:pPr>
              <a:spcBef>
                <a:spcPts val="480"/>
              </a:spcBef>
            </a:pPr>
            <a:r>
              <a:rPr sz="1440" dirty="0">
                <a:solidFill>
                  <a:srgbClr val="475569"/>
                </a:solidFill>
                <a:latin typeface="Aptos"/>
              </a:rPr>
              <a:t>The Watchdog therefore checks standard deviation and coefficient of variation (CV).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549286" y="1097280"/>
            <a:ext cx="6660490" cy="1717349"/>
          </a:xfrm>
          <a:prstGeom prst="roundRect">
            <a:avLst>
              <a:gd name="adj" fmla="val 8000"/>
            </a:avLst>
          </a:prstGeom>
          <a:solidFill>
            <a:srgbClr val="F5F3FF"/>
          </a:solidFill>
          <a:ln>
            <a:solidFill>
              <a:srgbClr val="C4B5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87782" tIns="87782" rIns="87782" bIns="87782" rtlCol="0" anchor="t"/>
          <a:lstStyle/>
          <a:p>
            <a:pPr algn="ctr"/>
            <a:r>
              <a:rPr sz="1920" b="1">
                <a:solidFill>
                  <a:srgbClr val="0F172A"/>
                </a:solidFill>
                <a:latin typeface="Aptos"/>
              </a:rPr>
              <a:t>Key formulas</a:t>
            </a:r>
          </a:p>
          <a:p>
            <a:pPr>
              <a:spcBef>
                <a:spcPts val="360"/>
              </a:spcBef>
            </a:pPr>
            <a:r>
              <a:rPr sz="1536" b="1">
                <a:solidFill>
                  <a:srgbClr val="111827"/>
                </a:solidFill>
                <a:latin typeface="Aptos"/>
              </a:rPr>
              <a:t>Standard deviation:  σ = √[ Σ(xᵢ − x̄)² / n ]</a:t>
            </a:r>
          </a:p>
          <a:p>
            <a:pPr>
              <a:spcBef>
                <a:spcPts val="240"/>
              </a:spcBef>
            </a:pPr>
            <a:r>
              <a:rPr sz="1500" b="1">
                <a:solidFill>
                  <a:srgbClr val="111827"/>
                </a:solidFill>
                <a:latin typeface="Aptos"/>
              </a:rPr>
              <a:t>Coefficient of variation:  CV = (Standard Deviation ÷ Average) × 100%</a:t>
            </a:r>
          </a:p>
          <a:p>
            <a:pPr>
              <a:spcBef>
                <a:spcPts val="240"/>
              </a:spcBef>
            </a:pPr>
            <a:r>
              <a:rPr sz="1284">
                <a:solidFill>
                  <a:srgbClr val="475569"/>
                </a:solidFill>
                <a:latin typeface="Aptos"/>
              </a:rPr>
              <a:t>In simple terms: standard deviation measures how much values jump around, while CV shows how big that instability is compared to the average.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84048" y="3012141"/>
            <a:ext cx="6693408" cy="3681265"/>
          </a:xfrm>
          <a:prstGeom prst="roundRect">
            <a:avLst>
              <a:gd name="adj" fmla="val 8000"/>
            </a:avLst>
          </a:prstGeom>
          <a:solidFill>
            <a:srgbClr val="EFF6FF"/>
          </a:solidFill>
          <a:ln>
            <a:solidFill>
              <a:srgbClr val="DBEA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87782" tIns="87782" rIns="87782" bIns="87782" rtlCol="0" anchor="t"/>
          <a:lstStyle/>
          <a:p>
            <a:pPr algn="ctr"/>
            <a:r>
              <a:rPr sz="2160" b="1">
                <a:solidFill>
                  <a:srgbClr val="0F172A"/>
                </a:solidFill>
                <a:latin typeface="Aptos"/>
              </a:rPr>
              <a:t>Example 1 – Consumption</a:t>
            </a:r>
          </a:p>
          <a:p>
            <a:pPr>
              <a:spcBef>
                <a:spcPts val="480"/>
              </a:spcBef>
            </a:pPr>
            <a:r>
              <a:rPr sz="1680" b="1">
                <a:solidFill>
                  <a:srgbClr val="16A34A"/>
                </a:solidFill>
                <a:latin typeface="Aptos"/>
              </a:rPr>
              <a:t>Item A – Stable usage</a:t>
            </a:r>
          </a:p>
          <a:p>
            <a:r>
              <a:rPr sz="1464">
                <a:solidFill>
                  <a:srgbClr val="111827"/>
                </a:solidFill>
                <a:latin typeface="Aptos"/>
              </a:rPr>
              <a:t>Weekly usage: 10, 10, 9, 11, 10</a:t>
            </a:r>
          </a:p>
          <a:p>
            <a:r>
              <a:rPr sz="1440">
                <a:solidFill>
                  <a:srgbClr val="111827"/>
                </a:solidFill>
                <a:latin typeface="Aptos"/>
              </a:rPr>
              <a:t>Average = 10</a:t>
            </a:r>
          </a:p>
          <a:p>
            <a:r>
              <a:rPr sz="1440">
                <a:solidFill>
                  <a:srgbClr val="111827"/>
                </a:solidFill>
                <a:latin typeface="Aptos"/>
              </a:rPr>
              <a:t>Standard deviation ≈ 0.7</a:t>
            </a:r>
          </a:p>
          <a:p>
            <a:r>
              <a:rPr sz="1440">
                <a:solidFill>
                  <a:srgbClr val="111827"/>
                </a:solidFill>
                <a:latin typeface="Aptos"/>
              </a:rPr>
              <a:t>CV ≈ (0.7 ÷ 10) × 100% = 7%</a:t>
            </a:r>
          </a:p>
          <a:p>
            <a:pPr>
              <a:spcBef>
                <a:spcPts val="240"/>
              </a:spcBef>
            </a:pPr>
            <a:r>
              <a:rPr sz="1356">
                <a:solidFill>
                  <a:srgbClr val="475569"/>
                </a:solidFill>
                <a:latin typeface="Aptos"/>
              </a:rPr>
              <a:t>Meaning: usage is steady, so planning is more reliable.</a:t>
            </a:r>
          </a:p>
          <a:p>
            <a:pPr>
              <a:spcBef>
                <a:spcPts val="720"/>
              </a:spcBef>
            </a:pPr>
            <a:r>
              <a:rPr sz="1680" b="1">
                <a:solidFill>
                  <a:srgbClr val="DC2626"/>
                </a:solidFill>
                <a:latin typeface="Aptos"/>
              </a:rPr>
              <a:t>Item B – Unstable usage</a:t>
            </a:r>
          </a:p>
          <a:p>
            <a:r>
              <a:rPr sz="1464">
                <a:solidFill>
                  <a:srgbClr val="111827"/>
                </a:solidFill>
                <a:latin typeface="Aptos"/>
              </a:rPr>
              <a:t>Weekly usage: 0, 2, 35, 0, 13</a:t>
            </a:r>
          </a:p>
          <a:p>
            <a:r>
              <a:rPr sz="1440">
                <a:solidFill>
                  <a:srgbClr val="111827"/>
                </a:solidFill>
                <a:latin typeface="Aptos"/>
              </a:rPr>
              <a:t>Average = 10</a:t>
            </a:r>
          </a:p>
          <a:p>
            <a:r>
              <a:rPr sz="1440">
                <a:solidFill>
                  <a:srgbClr val="111827"/>
                </a:solidFill>
                <a:latin typeface="Aptos"/>
              </a:rPr>
              <a:t>Standard deviation ≈ 14.7</a:t>
            </a:r>
          </a:p>
          <a:p>
            <a:r>
              <a:rPr sz="1440">
                <a:solidFill>
                  <a:srgbClr val="111827"/>
                </a:solidFill>
                <a:latin typeface="Aptos"/>
              </a:rPr>
              <a:t>CV ≈ (14.7 ÷ 10) × 100% = 147%</a:t>
            </a:r>
          </a:p>
          <a:p>
            <a:pPr>
              <a:spcBef>
                <a:spcPts val="240"/>
              </a:spcBef>
            </a:pPr>
            <a:r>
              <a:rPr sz="1320">
                <a:solidFill>
                  <a:srgbClr val="475569"/>
                </a:solidFill>
                <a:latin typeface="Aptos"/>
              </a:rPr>
              <a:t>Meaning: the average looks the same, but the pattern is highly unstable. This item is harder to plan for and may create hidden stockout risk.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549286" y="3012141"/>
            <a:ext cx="6693408" cy="368126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87782" tIns="87782" rIns="87782" bIns="87782" rtlCol="0" anchor="t"/>
          <a:lstStyle/>
          <a:p>
            <a:pPr algn="ctr"/>
            <a:r>
              <a:rPr sz="2160" b="1">
                <a:solidFill>
                  <a:srgbClr val="0F172A"/>
                </a:solidFill>
                <a:latin typeface="Aptos"/>
              </a:rPr>
              <a:t>Example 2 – Supplier lead time</a:t>
            </a:r>
          </a:p>
          <a:p>
            <a:pPr>
              <a:spcBef>
                <a:spcPts val="480"/>
              </a:spcBef>
            </a:pPr>
            <a:r>
              <a:rPr sz="1680" b="1">
                <a:solidFill>
                  <a:srgbClr val="16A34A"/>
                </a:solidFill>
                <a:latin typeface="Aptos"/>
              </a:rPr>
              <a:t>Supplier A – Predictable delivery</a:t>
            </a:r>
          </a:p>
          <a:p>
            <a:r>
              <a:rPr sz="1464">
                <a:solidFill>
                  <a:srgbClr val="111827"/>
                </a:solidFill>
                <a:latin typeface="Aptos"/>
              </a:rPr>
              <a:t>Delivery days: 10, 11, 10, 9, 10</a:t>
            </a:r>
          </a:p>
          <a:p>
            <a:r>
              <a:rPr sz="1440">
                <a:solidFill>
                  <a:srgbClr val="111827"/>
                </a:solidFill>
                <a:latin typeface="Aptos"/>
              </a:rPr>
              <a:t>Average = 10 days</a:t>
            </a:r>
          </a:p>
          <a:p>
            <a:r>
              <a:rPr sz="1440">
                <a:solidFill>
                  <a:srgbClr val="111827"/>
                </a:solidFill>
                <a:latin typeface="Aptos"/>
              </a:rPr>
              <a:t>Standard deviation ≈ 0.7</a:t>
            </a:r>
          </a:p>
          <a:p>
            <a:r>
              <a:rPr sz="1440">
                <a:solidFill>
                  <a:srgbClr val="111827"/>
                </a:solidFill>
                <a:latin typeface="Aptos"/>
              </a:rPr>
              <a:t>CV ≈ (0.7 ÷ 10) × 100% = 7%</a:t>
            </a:r>
          </a:p>
          <a:p>
            <a:pPr>
              <a:spcBef>
                <a:spcPts val="240"/>
              </a:spcBef>
            </a:pPr>
            <a:r>
              <a:rPr sz="1356">
                <a:solidFill>
                  <a:srgbClr val="475569"/>
                </a:solidFill>
                <a:latin typeface="Aptos"/>
              </a:rPr>
              <a:t>Meaning: this supplier is reliable and easier to plan around.</a:t>
            </a:r>
          </a:p>
          <a:p>
            <a:pPr>
              <a:spcBef>
                <a:spcPts val="720"/>
              </a:spcBef>
            </a:pPr>
            <a:r>
              <a:rPr sz="1680" b="1">
                <a:solidFill>
                  <a:srgbClr val="DC2626"/>
                </a:solidFill>
                <a:latin typeface="Aptos"/>
              </a:rPr>
              <a:t>Supplier B – Unpredictable delivery</a:t>
            </a:r>
          </a:p>
          <a:p>
            <a:r>
              <a:rPr sz="1464">
                <a:solidFill>
                  <a:srgbClr val="111827"/>
                </a:solidFill>
                <a:latin typeface="Aptos"/>
              </a:rPr>
              <a:t>Delivery days: 5, 28, 12, 40, 8</a:t>
            </a:r>
          </a:p>
          <a:p>
            <a:r>
              <a:rPr sz="1440">
                <a:solidFill>
                  <a:srgbClr val="111827"/>
                </a:solidFill>
                <a:latin typeface="Aptos"/>
              </a:rPr>
              <a:t>Average = 18.6 days</a:t>
            </a:r>
          </a:p>
          <a:p>
            <a:r>
              <a:rPr sz="1440">
                <a:solidFill>
                  <a:srgbClr val="111827"/>
                </a:solidFill>
                <a:latin typeface="Aptos"/>
              </a:rPr>
              <a:t>Standard deviation ≈ 14.9</a:t>
            </a:r>
          </a:p>
          <a:p>
            <a:r>
              <a:rPr sz="1440">
                <a:solidFill>
                  <a:srgbClr val="111827"/>
                </a:solidFill>
                <a:latin typeface="Aptos"/>
              </a:rPr>
              <a:t>CV ≈ (14.9 ÷ 18.6) × 100% ≈ 80%</a:t>
            </a:r>
          </a:p>
          <a:p>
            <a:pPr>
              <a:spcBef>
                <a:spcPts val="240"/>
              </a:spcBef>
            </a:pPr>
            <a:r>
              <a:rPr sz="1320">
                <a:solidFill>
                  <a:srgbClr val="475569"/>
                </a:solidFill>
                <a:latin typeface="Aptos"/>
              </a:rPr>
              <a:t>Meaning: delivery timing jumps around, so the average alone cannot be trusted.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74597DD-CAEB-CAAA-1A69-345D157A521F}"/>
              </a:ext>
            </a:extLst>
          </p:cNvPr>
          <p:cNvGrpSpPr/>
          <p:nvPr/>
        </p:nvGrpSpPr>
        <p:grpSpPr>
          <a:xfrm>
            <a:off x="2436495" y="6905623"/>
            <a:ext cx="9757410" cy="1076326"/>
            <a:chOff x="377190" y="6905623"/>
            <a:chExt cx="13832586" cy="1076326"/>
          </a:xfrm>
        </p:grpSpPr>
        <p:sp>
          <p:nvSpPr>
            <p:cNvPr id="10" name="Rounded Rectangle 9"/>
            <p:cNvSpPr/>
            <p:nvPr/>
          </p:nvSpPr>
          <p:spPr>
            <a:xfrm>
              <a:off x="384048" y="6905624"/>
              <a:ext cx="13825728" cy="1076325"/>
            </a:xfrm>
            <a:prstGeom prst="roundRect">
              <a:avLst>
                <a:gd name="adj" fmla="val 8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87782" tIns="87782" rIns="87782" bIns="87782" rtlCol="0" anchor="t"/>
            <a:lstStyle/>
            <a:p>
              <a:r>
                <a:rPr lang="en-NA" sz="1500" b="1" dirty="0">
                  <a:solidFill>
                    <a:schemeClr val="tx1"/>
                  </a:solidFill>
                  <a:latin typeface="Aptos" panose="020B0004020202020204" pitchFamily="34" charset="0"/>
                </a:rPr>
                <a:t>False Confidence Warning</a:t>
              </a:r>
              <a:endParaRPr lang="en-US" sz="1500" b="1" dirty="0">
                <a:solidFill>
                  <a:srgbClr val="0F172A"/>
                </a:solidFill>
                <a:latin typeface="Aptos" panose="020B0004020202020204" pitchFamily="34" charset="0"/>
              </a:endParaRPr>
            </a:p>
            <a:p>
              <a:r>
                <a:rPr lang="en-NA" dirty="0">
                  <a:solidFill>
                    <a:schemeClr val="tx1"/>
                  </a:solidFill>
                </a:rPr>
                <a:t>Two items can have the same average, but very different risk — the Watchdog reveals the difference</a:t>
              </a:r>
              <a:r>
                <a:rPr lang="en-NA" dirty="0"/>
                <a:t>.</a:t>
              </a:r>
              <a:endParaRPr sz="1464" dirty="0">
                <a:solidFill>
                  <a:srgbClr val="111827"/>
                </a:solidFill>
                <a:latin typeface="Apto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27E806D-1A5E-3A93-C07E-2F81B98DE895}"/>
                </a:ext>
              </a:extLst>
            </p:cNvPr>
            <p:cNvSpPr/>
            <p:nvPr/>
          </p:nvSpPr>
          <p:spPr>
            <a:xfrm>
              <a:off x="377190" y="6905623"/>
              <a:ext cx="73152" cy="1076325"/>
            </a:xfrm>
            <a:prstGeom prst="rect">
              <a:avLst/>
            </a:prstGeom>
            <a:solidFill>
              <a:srgbClr val="00B4D8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47F16FDD-BF6B-404E-1E0A-61DEF4D03BD3}"/>
              </a:ext>
            </a:extLst>
          </p:cNvPr>
          <p:cNvSpPr/>
          <p:nvPr/>
        </p:nvSpPr>
        <p:spPr>
          <a:xfrm>
            <a:off x="0" y="896493"/>
            <a:ext cx="14630400" cy="32004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33450" y="0"/>
            <a:ext cx="13668010" cy="932688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160"/>
          </a:p>
        </p:txBody>
      </p:sp>
      <p:sp>
        <p:nvSpPr>
          <p:cNvPr id="3" name="TextBox 2"/>
          <p:cNvSpPr txBox="1"/>
          <p:nvPr/>
        </p:nvSpPr>
        <p:spPr>
          <a:xfrm>
            <a:off x="1013270" y="28498"/>
            <a:ext cx="8133637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80" b="1" dirty="0">
                <a:solidFill>
                  <a:srgbClr val="FFFFFF"/>
                </a:solidFill>
                <a:latin typeface="Aptos"/>
              </a:rPr>
              <a:t>How the coefficient of variation helps decisions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13270" y="503209"/>
            <a:ext cx="2658100" cy="2862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60" dirty="0">
                <a:solidFill>
                  <a:srgbClr val="CFD8DC"/>
                </a:solidFill>
                <a:latin typeface="Aptos"/>
              </a:rPr>
              <a:t>From calculation to practical action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39413" y="153620"/>
            <a:ext cx="415499" cy="3508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lang="en-US" sz="1680" b="1" dirty="0">
                <a:solidFill>
                  <a:srgbClr val="FFFFFF"/>
                </a:solidFill>
                <a:latin typeface="Aptos"/>
              </a:rPr>
              <a:t>19</a:t>
            </a:r>
            <a:endParaRPr sz="1680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84048" y="1097280"/>
            <a:ext cx="13825728" cy="100949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E5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87782" tIns="87782" rIns="87782" bIns="87782" rtlCol="0" anchor="t"/>
          <a:lstStyle/>
          <a:p>
            <a:pPr algn="ctr"/>
            <a:r>
              <a:rPr sz="1680">
                <a:solidFill>
                  <a:srgbClr val="111827"/>
                </a:solidFill>
                <a:latin typeface="Aptos"/>
              </a:rPr>
              <a:t>Coefficient of variation (CV) shows how unpredictable a pattern is </a:t>
            </a:r>
            <a:r>
              <a:rPr sz="1680" b="1">
                <a:solidFill>
                  <a:srgbClr val="111827"/>
                </a:solidFill>
                <a:latin typeface="Aptos"/>
              </a:rPr>
              <a:t>compared to its average</a:t>
            </a:r>
            <a:r>
              <a:rPr sz="1680">
                <a:solidFill>
                  <a:srgbClr val="111827"/>
                </a:solidFill>
                <a:latin typeface="Aptos"/>
              </a:rPr>
              <a:t>. It tells the Watchdog whether a normal average is reliable enough to use for planning decisions.</a:t>
            </a:r>
          </a:p>
          <a:p>
            <a:pPr>
              <a:spcBef>
                <a:spcPts val="480"/>
              </a:spcBef>
            </a:pPr>
            <a:r>
              <a:rPr sz="1500">
                <a:solidFill>
                  <a:srgbClr val="475569"/>
                </a:solidFill>
                <a:latin typeface="Aptos"/>
              </a:rPr>
              <a:t>Low CV = more predictable. High CV = less predictable and more caution is needed.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069E7F6-CC9F-D568-E5C6-44F6B2B28BF1}"/>
              </a:ext>
            </a:extLst>
          </p:cNvPr>
          <p:cNvGrpSpPr/>
          <p:nvPr/>
        </p:nvGrpSpPr>
        <p:grpSpPr>
          <a:xfrm>
            <a:off x="1770171" y="2304289"/>
            <a:ext cx="11090059" cy="3960543"/>
            <a:chOff x="502920" y="1920240"/>
            <a:chExt cx="9241716" cy="3300453"/>
          </a:xfrm>
        </p:grpSpPr>
        <p:sp>
          <p:nvSpPr>
            <p:cNvPr id="7" name="Rounded Rectangle 6"/>
            <p:cNvSpPr/>
            <p:nvPr/>
          </p:nvSpPr>
          <p:spPr>
            <a:xfrm>
              <a:off x="502920" y="1920240"/>
              <a:ext cx="4206240" cy="384048"/>
            </a:xfrm>
            <a:prstGeom prst="roundRect">
              <a:avLst>
                <a:gd name="adj" fmla="val 8000"/>
              </a:avLst>
            </a:prstGeom>
            <a:solidFill>
              <a:srgbClr val="FFFFFF"/>
            </a:solidFill>
            <a:ln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87782" tIns="87782" rIns="87782" bIns="87782" rtlCol="0" anchor="t"/>
            <a:lstStyle/>
            <a:p>
              <a:pPr algn="ctr"/>
              <a:r>
                <a:rPr sz="1920" b="1" dirty="0">
                  <a:solidFill>
                    <a:srgbClr val="0F172A"/>
                  </a:solidFill>
                  <a:latin typeface="Aptos"/>
                </a:rPr>
                <a:t>Practical decision guide</a:t>
              </a:r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B066E01E-1979-73BC-343A-142EFC31B9BB}"/>
                </a:ext>
              </a:extLst>
            </p:cNvPr>
            <p:cNvGrpSpPr/>
            <p:nvPr/>
          </p:nvGrpSpPr>
          <p:grpSpPr>
            <a:xfrm>
              <a:off x="502920" y="2430335"/>
              <a:ext cx="4206240" cy="2790358"/>
              <a:chOff x="502920" y="2331720"/>
              <a:chExt cx="4206240" cy="2790358"/>
            </a:xfrm>
          </p:grpSpPr>
          <p:sp>
            <p:nvSpPr>
              <p:cNvPr id="8" name="Rounded Rectangle 7"/>
              <p:cNvSpPr/>
              <p:nvPr/>
            </p:nvSpPr>
            <p:spPr>
              <a:xfrm>
                <a:off x="502920" y="2331720"/>
                <a:ext cx="4206240" cy="566928"/>
              </a:xfrm>
              <a:prstGeom prst="roundRect">
                <a:avLst>
                  <a:gd name="adj" fmla="val 8000"/>
                </a:avLst>
              </a:prstGeom>
              <a:solidFill>
                <a:srgbClr val="ECFDF5"/>
              </a:solidFill>
              <a:ln>
                <a:solidFill>
                  <a:srgbClr val="16A34A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sz="2160"/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658368" y="2386584"/>
                <a:ext cx="1026028" cy="26161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sz="1440" b="1" dirty="0">
                    <a:solidFill>
                      <a:srgbClr val="16A34A"/>
                    </a:solidFill>
                    <a:latin typeface="Aptos"/>
                  </a:rPr>
                  <a:t>CV 0% – 25%</a:t>
                </a: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1874519" y="2341401"/>
                <a:ext cx="1743853" cy="446276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sz="1440" b="1" dirty="0">
                    <a:solidFill>
                      <a:srgbClr val="111827"/>
                    </a:solidFill>
                    <a:latin typeface="Aptos"/>
                  </a:rPr>
                  <a:t>Stable</a:t>
                </a:r>
              </a:p>
              <a:p>
                <a:r>
                  <a:rPr sz="1440" dirty="0">
                    <a:solidFill>
                      <a:srgbClr val="475569"/>
                    </a:solidFill>
                    <a:latin typeface="Aptos"/>
                  </a:rPr>
                  <a:t>Average is fairly reliable.</a:t>
                </a:r>
              </a:p>
            </p:txBody>
          </p:sp>
          <p:sp>
            <p:nvSpPr>
              <p:cNvPr id="11" name="Rounded Rectangle 10"/>
              <p:cNvSpPr/>
              <p:nvPr/>
            </p:nvSpPr>
            <p:spPr>
              <a:xfrm>
                <a:off x="502920" y="3063239"/>
                <a:ext cx="4206240" cy="566928"/>
              </a:xfrm>
              <a:prstGeom prst="roundRect">
                <a:avLst>
                  <a:gd name="adj" fmla="val 8000"/>
                </a:avLst>
              </a:prstGeom>
              <a:solidFill>
                <a:srgbClr val="FFFBEB"/>
              </a:solidFill>
              <a:ln>
                <a:solidFill>
                  <a:srgbClr val="F59E0B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sz="2160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658368" y="3118103"/>
                <a:ext cx="1108851" cy="26161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sz="1440" b="1" dirty="0">
                    <a:solidFill>
                      <a:srgbClr val="F59E0B"/>
                    </a:solidFill>
                    <a:latin typeface="Aptos"/>
                  </a:rPr>
                  <a:t>CV 25% – 50%</a:t>
                </a: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1874519" y="3063955"/>
                <a:ext cx="2380246" cy="446276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sz="1440" b="1" dirty="0">
                    <a:solidFill>
                      <a:srgbClr val="111827"/>
                    </a:solidFill>
                    <a:latin typeface="Aptos"/>
                  </a:rPr>
                  <a:t>Moderate variability</a:t>
                </a:r>
              </a:p>
              <a:p>
                <a:r>
                  <a:rPr sz="1440" dirty="0">
                    <a:solidFill>
                      <a:srgbClr val="475569"/>
                    </a:solidFill>
                    <a:latin typeface="Aptos"/>
                  </a:rPr>
                  <a:t>Monitor and review if risk is rising.</a:t>
                </a:r>
              </a:p>
            </p:txBody>
          </p:sp>
          <p:sp>
            <p:nvSpPr>
              <p:cNvPr id="14" name="Rounded Rectangle 13"/>
              <p:cNvSpPr/>
              <p:nvPr/>
            </p:nvSpPr>
            <p:spPr>
              <a:xfrm>
                <a:off x="502920" y="3794760"/>
                <a:ext cx="4206240" cy="566928"/>
              </a:xfrm>
              <a:prstGeom prst="roundRect">
                <a:avLst>
                  <a:gd name="adj" fmla="val 8000"/>
                </a:avLst>
              </a:prstGeom>
              <a:solidFill>
                <a:srgbClr val="FFF7ED"/>
              </a:solidFill>
              <a:ln>
                <a:solidFill>
                  <a:srgbClr val="F97316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sz="2160"/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658368" y="3849624"/>
                <a:ext cx="1191833" cy="26161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sz="1440" b="1" dirty="0">
                    <a:solidFill>
                      <a:srgbClr val="F97316"/>
                    </a:solidFill>
                    <a:latin typeface="Aptos"/>
                  </a:rPr>
                  <a:t>CV 50% – 100%</a:t>
                </a: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1874519" y="3795476"/>
                <a:ext cx="2697480" cy="6309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sz="1440" b="1" dirty="0">
                    <a:solidFill>
                      <a:srgbClr val="111827"/>
                    </a:solidFill>
                    <a:latin typeface="Aptos"/>
                  </a:rPr>
                  <a:t>High variability</a:t>
                </a:r>
              </a:p>
              <a:p>
                <a:r>
                  <a:rPr sz="1440" dirty="0">
                    <a:solidFill>
                      <a:srgbClr val="475569"/>
                    </a:solidFill>
                    <a:latin typeface="Aptos"/>
                  </a:rPr>
                  <a:t>Review reorder logic and planning assumptions.</a:t>
                </a:r>
              </a:p>
            </p:txBody>
          </p:sp>
          <p:sp>
            <p:nvSpPr>
              <p:cNvPr id="17" name="Rounded Rectangle 16"/>
              <p:cNvSpPr/>
              <p:nvPr/>
            </p:nvSpPr>
            <p:spPr>
              <a:xfrm>
                <a:off x="502920" y="4526280"/>
                <a:ext cx="4206240" cy="566928"/>
              </a:xfrm>
              <a:prstGeom prst="roundRect">
                <a:avLst>
                  <a:gd name="adj" fmla="val 8000"/>
                </a:avLst>
              </a:prstGeom>
              <a:solidFill>
                <a:srgbClr val="FEF2F2"/>
              </a:solidFill>
              <a:ln>
                <a:solidFill>
                  <a:srgbClr val="DC2626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sz="2160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658368" y="4581144"/>
                <a:ext cx="1218550" cy="26161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sz="1440" b="1" dirty="0">
                    <a:solidFill>
                      <a:srgbClr val="DC2626"/>
                    </a:solidFill>
                    <a:latin typeface="Aptos"/>
                  </a:rPr>
                  <a:t>CV above 100%</a:t>
                </a: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1874518" y="4491136"/>
                <a:ext cx="2697481" cy="6309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sz="1440" b="1" dirty="0">
                    <a:solidFill>
                      <a:srgbClr val="111827"/>
                    </a:solidFill>
                    <a:latin typeface="Aptos"/>
                  </a:rPr>
                  <a:t>Very unstable</a:t>
                </a:r>
              </a:p>
              <a:p>
                <a:r>
                  <a:rPr sz="1440" dirty="0">
                    <a:solidFill>
                      <a:srgbClr val="475569"/>
                    </a:solidFill>
                    <a:latin typeface="Aptos"/>
                  </a:rPr>
                  <a:t>Treat the average with caution. Use stronger controls.</a:t>
                </a:r>
              </a:p>
            </p:txBody>
          </p:sp>
        </p:grpSp>
        <p:sp>
          <p:nvSpPr>
            <p:cNvPr id="20" name="Rounded Rectangle 19"/>
            <p:cNvSpPr/>
            <p:nvPr/>
          </p:nvSpPr>
          <p:spPr>
            <a:xfrm>
              <a:off x="5166360" y="2440017"/>
              <a:ext cx="4578275" cy="1164690"/>
            </a:xfrm>
            <a:prstGeom prst="roundRect">
              <a:avLst>
                <a:gd name="adj" fmla="val 8000"/>
              </a:avLst>
            </a:prstGeom>
            <a:solidFill>
              <a:srgbClr val="EFF6FF"/>
            </a:solidFill>
            <a:ln>
              <a:solidFill>
                <a:srgbClr val="DBEAF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87782" tIns="87782" rIns="87782" bIns="87782" rtlCol="0" anchor="t"/>
            <a:lstStyle/>
            <a:p>
              <a:pPr>
                <a:spcBef>
                  <a:spcPts val="480"/>
                </a:spcBef>
              </a:pPr>
              <a:r>
                <a:rPr sz="1440" b="1" dirty="0">
                  <a:solidFill>
                    <a:srgbClr val="111827"/>
                  </a:solidFill>
                  <a:latin typeface="Aptos"/>
                </a:rPr>
                <a:t>If consumption CV is high, the Watchdog may suggest:</a:t>
              </a:r>
            </a:p>
            <a:p>
              <a:r>
                <a:rPr sz="1440" dirty="0">
                  <a:solidFill>
                    <a:srgbClr val="475569"/>
                  </a:solidFill>
                  <a:latin typeface="Aptos"/>
                </a:rPr>
                <a:t>• review reorder levels</a:t>
              </a:r>
            </a:p>
            <a:p>
              <a:r>
                <a:rPr sz="1440" dirty="0">
                  <a:solidFill>
                    <a:srgbClr val="475569"/>
                  </a:solidFill>
                  <a:latin typeface="Aptos"/>
                </a:rPr>
                <a:t>• review safety stock</a:t>
              </a:r>
            </a:p>
            <a:p>
              <a:r>
                <a:rPr sz="1440" dirty="0">
                  <a:solidFill>
                    <a:srgbClr val="475569"/>
                  </a:solidFill>
                  <a:latin typeface="Aptos"/>
                </a:rPr>
                <a:t>• treat the forecast with caution</a:t>
              </a:r>
            </a:p>
            <a:p>
              <a:r>
                <a:rPr sz="1440" dirty="0">
                  <a:solidFill>
                    <a:srgbClr val="475569"/>
                  </a:solidFill>
                  <a:latin typeface="Aptos"/>
                </a:rPr>
                <a:t>• monitor the item more closely</a:t>
              </a:r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5166360" y="3948955"/>
              <a:ext cx="4578275" cy="1234440"/>
            </a:xfrm>
            <a:prstGeom prst="roundRect">
              <a:avLst>
                <a:gd name="adj" fmla="val 8000"/>
              </a:avLst>
            </a:prstGeom>
            <a:solidFill>
              <a:srgbClr val="FFFFFF"/>
            </a:solidFill>
            <a:ln>
              <a:solidFill>
                <a:srgbClr val="E5E7E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87782" tIns="87782" rIns="87782" bIns="87782" rtlCol="0" anchor="t"/>
            <a:lstStyle/>
            <a:p>
              <a:r>
                <a:rPr sz="1440" b="1" dirty="0">
                  <a:solidFill>
                    <a:srgbClr val="0F172A"/>
                  </a:solidFill>
                  <a:latin typeface="Aptos"/>
                </a:rPr>
                <a:t>If supplier lead-time CV is high, the Watchdog may suggest:</a:t>
              </a:r>
            </a:p>
            <a:p>
              <a:pPr>
                <a:spcBef>
                  <a:spcPts val="480"/>
                </a:spcBef>
              </a:pPr>
              <a:r>
                <a:rPr sz="1440" dirty="0">
                  <a:solidFill>
                    <a:srgbClr val="475569"/>
                  </a:solidFill>
                  <a:latin typeface="Aptos"/>
                </a:rPr>
                <a:t>• increase safety stock</a:t>
              </a:r>
            </a:p>
            <a:p>
              <a:r>
                <a:rPr sz="1440" dirty="0">
                  <a:solidFill>
                    <a:srgbClr val="475569"/>
                  </a:solidFill>
                  <a:latin typeface="Aptos"/>
                </a:rPr>
                <a:t>• expedite orders earlier</a:t>
              </a:r>
            </a:p>
            <a:p>
              <a:r>
                <a:rPr sz="1440" dirty="0">
                  <a:solidFill>
                    <a:srgbClr val="475569"/>
                  </a:solidFill>
                  <a:latin typeface="Aptos"/>
                </a:rPr>
                <a:t>• review supplier reliability</a:t>
              </a:r>
            </a:p>
            <a:p>
              <a:r>
                <a:rPr sz="1440" dirty="0">
                  <a:solidFill>
                    <a:srgbClr val="475569"/>
                  </a:solidFill>
                  <a:latin typeface="Aptos"/>
                </a:rPr>
                <a:t>• consider alternative suppliers</a:t>
              </a:r>
            </a:p>
          </p:txBody>
        </p:sp>
        <p:sp>
          <p:nvSpPr>
            <p:cNvPr id="25" name="Rounded Rectangle 6">
              <a:extLst>
                <a:ext uri="{FF2B5EF4-FFF2-40B4-BE49-F238E27FC236}">
                  <a16:creationId xmlns:a16="http://schemas.microsoft.com/office/drawing/2014/main" id="{0FE7B21B-4EA1-498A-3D60-68EF1F073D7B}"/>
                </a:ext>
              </a:extLst>
            </p:cNvPr>
            <p:cNvSpPr/>
            <p:nvPr/>
          </p:nvSpPr>
          <p:spPr>
            <a:xfrm>
              <a:off x="5166360" y="1928131"/>
              <a:ext cx="4578276" cy="384048"/>
            </a:xfrm>
            <a:prstGeom prst="roundRect">
              <a:avLst>
                <a:gd name="adj" fmla="val 8000"/>
              </a:avLst>
            </a:prstGeom>
            <a:solidFill>
              <a:srgbClr val="FFFFFF"/>
            </a:solidFill>
            <a:ln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87782" tIns="87782" rIns="87782" bIns="87782" rtlCol="0" anchor="t"/>
            <a:lstStyle/>
            <a:p>
              <a:pPr algn="ctr"/>
              <a:r>
                <a:rPr lang="en-US" sz="1920" b="1" dirty="0">
                  <a:solidFill>
                    <a:srgbClr val="0F172A"/>
                  </a:solidFill>
                  <a:latin typeface="Aptos"/>
                </a:rPr>
                <a:t>How the Watchdog uses CV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830B3F6-6426-2C9A-30BC-6196A0999E4C}"/>
              </a:ext>
            </a:extLst>
          </p:cNvPr>
          <p:cNvGrpSpPr/>
          <p:nvPr/>
        </p:nvGrpSpPr>
        <p:grpSpPr>
          <a:xfrm>
            <a:off x="402336" y="6331458"/>
            <a:ext cx="13825728" cy="1042416"/>
            <a:chOff x="384048" y="6331458"/>
            <a:chExt cx="13825728" cy="1042416"/>
          </a:xfrm>
        </p:grpSpPr>
        <p:sp>
          <p:nvSpPr>
            <p:cNvPr id="22" name="Rounded Rectangle 21"/>
            <p:cNvSpPr/>
            <p:nvPr/>
          </p:nvSpPr>
          <p:spPr>
            <a:xfrm>
              <a:off x="384048" y="6331458"/>
              <a:ext cx="13825728" cy="1042416"/>
            </a:xfrm>
            <a:prstGeom prst="roundRect">
              <a:avLst>
                <a:gd name="adj" fmla="val 8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87782" tIns="87782" rIns="87782" bIns="87782" rtlCol="0" anchor="t"/>
            <a:lstStyle/>
            <a:p>
              <a:r>
                <a:rPr lang="en-NA" sz="1500" b="1" dirty="0">
                  <a:solidFill>
                    <a:schemeClr val="tx1"/>
                  </a:solidFill>
                  <a:latin typeface="Aptos" panose="020B0004020202020204" pitchFamily="34" charset="0"/>
                </a:rPr>
                <a:t>Decision Intelligence</a:t>
              </a:r>
              <a:r>
                <a:rPr sz="1500" b="1" dirty="0">
                  <a:solidFill>
                    <a:schemeClr val="tx1"/>
                  </a:solidFill>
                  <a:latin typeface="Aptos" panose="020B0004020202020204" pitchFamily="34" charset="0"/>
                </a:rPr>
                <a:t> </a:t>
              </a:r>
              <a:endParaRPr lang="en-US" sz="1500" b="1" dirty="0">
                <a:solidFill>
                  <a:schemeClr val="tx1"/>
                </a:solidFill>
                <a:latin typeface="Aptos" panose="020B0004020202020204" pitchFamily="34" charset="0"/>
              </a:endParaRPr>
            </a:p>
            <a:p>
              <a:r>
                <a:rPr lang="en-US" sz="1680" dirty="0">
                  <a:solidFill>
                    <a:srgbClr val="111827"/>
                  </a:solidFill>
                  <a:latin typeface="Aptos"/>
                </a:rPr>
                <a:t>The</a:t>
              </a:r>
              <a:r>
                <a:rPr sz="1680" dirty="0">
                  <a:solidFill>
                    <a:srgbClr val="111827"/>
                  </a:solidFill>
                  <a:latin typeface="Aptos"/>
                </a:rPr>
                <a:t> Watchdog does not only ask </a:t>
              </a:r>
              <a:r>
                <a:rPr sz="1680" b="1" dirty="0">
                  <a:solidFill>
                    <a:srgbClr val="DC2626"/>
                  </a:solidFill>
                  <a:latin typeface="Aptos"/>
                </a:rPr>
                <a:t>“What is the average?”</a:t>
              </a:r>
              <a:r>
                <a:rPr sz="1680" dirty="0">
                  <a:solidFill>
                    <a:srgbClr val="111827"/>
                  </a:solidFill>
                  <a:latin typeface="Aptos"/>
                </a:rPr>
                <a:t> It also asks </a:t>
              </a:r>
              <a:r>
                <a:rPr sz="1680" b="1" dirty="0">
                  <a:solidFill>
                    <a:srgbClr val="DC2626"/>
                  </a:solidFill>
                  <a:latin typeface="Aptos"/>
                </a:rPr>
                <a:t>“Can we trust the average enough to make a safe decision?”</a:t>
              </a:r>
            </a:p>
            <a:p>
              <a:pPr>
                <a:spcBef>
                  <a:spcPts val="480"/>
                </a:spcBef>
              </a:pPr>
              <a:r>
                <a:rPr sz="1680" dirty="0">
                  <a:solidFill>
                    <a:srgbClr val="111827"/>
                  </a:solidFill>
                  <a:latin typeface="Aptos"/>
                </a:rPr>
                <a:t>This helps identify unstable consumption, unpredictable supplier lead times, low-confidence planning assumptions, and hidden stockout risk.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C014594-BD82-A18D-133C-9C6CD7180684}"/>
                </a:ext>
              </a:extLst>
            </p:cNvPr>
            <p:cNvSpPr/>
            <p:nvPr/>
          </p:nvSpPr>
          <p:spPr>
            <a:xfrm>
              <a:off x="384048" y="6331458"/>
              <a:ext cx="73152" cy="1042416"/>
            </a:xfrm>
            <a:prstGeom prst="rect">
              <a:avLst/>
            </a:prstGeom>
            <a:solidFill>
              <a:srgbClr val="00B4D8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76B7C545-B698-AA8E-0AEE-21C9A096F50D}"/>
              </a:ext>
            </a:extLst>
          </p:cNvPr>
          <p:cNvSpPr/>
          <p:nvPr/>
        </p:nvSpPr>
        <p:spPr>
          <a:xfrm>
            <a:off x="0" y="915543"/>
            <a:ext cx="14630400" cy="32004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1976</TotalTime>
  <Words>2401</Words>
  <Application>Microsoft Office PowerPoint</Application>
  <PresentationFormat>Custom</PresentationFormat>
  <Paragraphs>309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Elmo</dc:creator>
  <cp:keywords/>
  <dc:description>generated using python-pptx</dc:description>
  <cp:lastModifiedBy>Elmo Erasmus</cp:lastModifiedBy>
  <cp:revision>29</cp:revision>
  <dcterms:created xsi:type="dcterms:W3CDTF">2013-01-27T09:14:16Z</dcterms:created>
  <dcterms:modified xsi:type="dcterms:W3CDTF">2026-06-22T08:04:28Z</dcterms:modified>
  <cp:category/>
</cp:coreProperties>
</file>